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2" r:id="rId5"/>
    <p:sldMasterId id="2147483715" r:id="rId6"/>
    <p:sldMasterId id="2147483750" r:id="rId7"/>
  </p:sldMasterIdLst>
  <p:notesMasterIdLst>
    <p:notesMasterId r:id="rId32"/>
  </p:notesMasterIdLst>
  <p:sldIdLst>
    <p:sldId id="257" r:id="rId8"/>
    <p:sldId id="2134805339" r:id="rId9"/>
    <p:sldId id="2134805340" r:id="rId10"/>
    <p:sldId id="2134805341" r:id="rId11"/>
    <p:sldId id="2134805342" r:id="rId12"/>
    <p:sldId id="2134805343" r:id="rId13"/>
    <p:sldId id="2134805344" r:id="rId14"/>
    <p:sldId id="2134805345" r:id="rId15"/>
    <p:sldId id="2134805346" r:id="rId16"/>
    <p:sldId id="2134805349" r:id="rId17"/>
    <p:sldId id="2134805350" r:id="rId18"/>
    <p:sldId id="2134805351" r:id="rId19"/>
    <p:sldId id="2134805356" r:id="rId20"/>
    <p:sldId id="2134805352" r:id="rId21"/>
    <p:sldId id="2134805353" r:id="rId22"/>
    <p:sldId id="2134805355" r:id="rId23"/>
    <p:sldId id="2134805347" r:id="rId24"/>
    <p:sldId id="2134805354" r:id="rId25"/>
    <p:sldId id="2134805348" r:id="rId26"/>
    <p:sldId id="2076137483" r:id="rId27"/>
    <p:sldId id="2076136266" r:id="rId28"/>
    <p:sldId id="2134805337" r:id="rId29"/>
    <p:sldId id="11720" r:id="rId30"/>
    <p:sldId id="259"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E27AA-91D8-46E9-8A7F-517F939541D3}" v="8" dt="2022-03-16T18:26:40.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79216" autoAdjust="0"/>
  </p:normalViewPr>
  <p:slideViewPr>
    <p:cSldViewPr snapToGrid="0">
      <p:cViewPr varScale="1">
        <p:scale>
          <a:sx n="86" d="100"/>
          <a:sy n="86" d="100"/>
        </p:scale>
        <p:origin x="1356"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3781A-62A8-4AE0-9A36-E6B08F3DBF4B}" type="datetimeFigureOut">
              <a:rPr lang="de-AT" smtClean="0"/>
              <a:t>22.03.2022</a:t>
            </a:fld>
            <a:endParaRPr lang="de-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24F09F-363F-427B-A8B6-4A20BF3DEF82}" type="slidenum">
              <a:rPr lang="de-AT" smtClean="0"/>
              <a:t>‹#›</a:t>
            </a:fld>
            <a:endParaRPr lang="de-AT"/>
          </a:p>
        </p:txBody>
      </p:sp>
    </p:spTree>
    <p:extLst>
      <p:ext uri="{BB962C8B-B14F-4D97-AF65-F5344CB8AC3E}">
        <p14:creationId xmlns:p14="http://schemas.microsoft.com/office/powerpoint/2010/main" val="194798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Get important information from your organization no matter if you are behind your desk or on the go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E8108-6598-A14B-913D-3D5B8E6A0FA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322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C56B960-2268-4C0B-A964-B659CBA3CE40}"/>
              </a:ext>
            </a:extLst>
          </p:cNvPr>
          <p:cNvSpPr>
            <a:spLocks noGrp="1"/>
          </p:cNvSpPr>
          <p:nvPr>
            <p:ph type="body" idx="1"/>
          </p:nvPr>
        </p:nvSpPr>
        <p:spPr/>
        <p:txBody>
          <a:bodyPr/>
          <a:lstStyle/>
          <a:p>
            <a:endParaRPr lang="en-FI"/>
          </a:p>
        </p:txBody>
      </p:sp>
    </p:spTree>
    <p:extLst>
      <p:ext uri="{BB962C8B-B14F-4D97-AF65-F5344CB8AC3E}">
        <p14:creationId xmlns:p14="http://schemas.microsoft.com/office/powerpoint/2010/main" val="1382026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E8108-6598-A14B-913D-3D5B8E6A0FA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29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Stay in the know with what’s happening and what’s going to happen around you and your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E8108-6598-A14B-913D-3D5B8E6A0FA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47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Find experts in your organization no matter if you know them personally or not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E8108-6598-A14B-913D-3D5B8E6A0FA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058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Share ideas and get feedback from others in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E8108-6598-A14B-913D-3D5B8E6A0FA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709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Track progress of your work in the context of your work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E8108-6598-A14B-913D-3D5B8E6A0FA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04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Capture feedback and understand where you can improve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E8108-6598-A14B-913D-3D5B8E6A0FA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117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What’s available today</a:t>
            </a:r>
          </a:p>
          <a:p>
            <a:endParaRPr lang="en-US"/>
          </a:p>
          <a:p>
            <a:pPr marL="171450" indent="-171450">
              <a:buFontTx/>
              <a:buChar char="-"/>
            </a:pPr>
            <a:r>
              <a:rPr lang="en-US"/>
              <a:t>Build on any OS/platform</a:t>
            </a:r>
          </a:p>
          <a:p>
            <a:pPr marL="628650" lvl="1" indent="-171450">
              <a:buFontTx/>
              <a:buChar char="-"/>
            </a:pPr>
            <a:r>
              <a:rPr lang="en-US"/>
              <a:t>SDKs</a:t>
            </a:r>
          </a:p>
          <a:p>
            <a:pPr marL="628650" lvl="1" indent="-171450">
              <a:buFontTx/>
              <a:buChar char="-"/>
            </a:pPr>
            <a:r>
              <a:rPr lang="en-US"/>
              <a:t>Tooling</a:t>
            </a:r>
          </a:p>
          <a:p>
            <a:pPr marL="1085850" lvl="2" indent="-171450">
              <a:buFontTx/>
              <a:buChar char="-"/>
            </a:pPr>
            <a:r>
              <a:rPr lang="en-US"/>
              <a:t>Microsoft</a:t>
            </a:r>
          </a:p>
          <a:p>
            <a:pPr marL="1085850" lvl="2" indent="-171450">
              <a:buFontTx/>
              <a:buChar char="-"/>
            </a:pPr>
            <a:r>
              <a:rPr lang="en-US"/>
              <a:t>Community</a:t>
            </a:r>
          </a:p>
          <a:p>
            <a:pPr marL="171450" indent="-171450">
              <a:buFontTx/>
              <a:buChar char="-"/>
            </a:pPr>
            <a:r>
              <a:rPr lang="en-US"/>
              <a:t>Extend Teams, SharePoint and Office</a:t>
            </a:r>
          </a:p>
          <a:p>
            <a:pPr marL="171450" indent="-171450">
              <a:buFontTx/>
              <a:buChar char="-"/>
            </a:pPr>
            <a:r>
              <a:rPr lang="en-US"/>
              <a:t>Common UI language</a:t>
            </a:r>
          </a:p>
          <a:p>
            <a:pPr marL="171450" indent="-171450">
              <a:buFontTx/>
              <a:buChar char="-"/>
            </a:pPr>
            <a:r>
              <a:rPr lang="en-US"/>
              <a:t>Powered by Graph</a:t>
            </a:r>
          </a:p>
          <a:p>
            <a:pPr marL="628650" lvl="1" indent="-171450">
              <a:buFontTx/>
              <a:buChar char="-"/>
            </a:pPr>
            <a:r>
              <a:rPr lang="en-US"/>
              <a:t>SDKs</a:t>
            </a:r>
          </a:p>
          <a:p>
            <a:pPr marL="628650" lvl="1" indent="-171450">
              <a:buFontTx/>
              <a:buChar char="-"/>
            </a:pPr>
            <a:r>
              <a:rPr lang="en-US"/>
              <a:t>Graph Toolkit</a:t>
            </a:r>
          </a:p>
          <a:p>
            <a:pPr marL="171450" indent="-171450">
              <a:buFontTx/>
              <a:buChar char="-"/>
            </a:pPr>
            <a:r>
              <a:rPr lang="en-US"/>
              <a:t>Supported by community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52596-5338-490B-9561-F45AEFC5D9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12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894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You’re not alone</a:t>
            </a:r>
          </a:p>
          <a:p>
            <a:r>
              <a:rPr lang="en-US">
                <a:cs typeface="Calibri"/>
              </a:rPr>
              <a:t>Sample code, guidance and docs available for you to reuse</a:t>
            </a:r>
          </a:p>
          <a:p>
            <a:r>
              <a:rPr lang="en-US">
                <a:cs typeface="Calibri"/>
              </a:rPr>
              <a:t>Community of like-minded people to help you out</a:t>
            </a:r>
          </a:p>
          <a:p>
            <a:r>
              <a:rPr lang="en-US">
                <a:cs typeface="Calibri"/>
              </a:rPr>
              <a:t>Focus on your app and stay productive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3/22/2022 10:38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06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0406-BF98-49CE-A48D-0BC584CDB581}"/>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Segoe UI" panose="020B0502040204020203" pitchFamily="34" charset="0"/>
                <a:cs typeface="Segoe UI" panose="020B0502040204020203" pitchFamily="34" charset="0"/>
              </a:defRPr>
            </a:lvl1pPr>
          </a:lstStyle>
          <a:p>
            <a:r>
              <a:rPr lang="en-US"/>
              <a:t>Click to edit Master title style</a:t>
            </a:r>
            <a:endParaRPr lang="de-AT" dirty="0"/>
          </a:p>
        </p:txBody>
      </p:sp>
      <p:sp>
        <p:nvSpPr>
          <p:cNvPr id="3" name="Subtitle 2">
            <a:extLst>
              <a:ext uri="{FF2B5EF4-FFF2-40B4-BE49-F238E27FC236}">
                <a16:creationId xmlns:a16="http://schemas.microsoft.com/office/drawing/2014/main" id="{02319C2A-5318-45BE-AB4E-C7500358EAD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AT" dirty="0"/>
          </a:p>
        </p:txBody>
      </p:sp>
    </p:spTree>
    <p:extLst>
      <p:ext uri="{BB962C8B-B14F-4D97-AF65-F5344CB8AC3E}">
        <p14:creationId xmlns:p14="http://schemas.microsoft.com/office/powerpoint/2010/main" val="1769468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70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852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350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9936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9087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1154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64413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5005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6144651"/>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31327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B54C3E-9425-47CE-A2F3-3C471197A06B}"/>
              </a:ext>
            </a:extLst>
          </p:cNvPr>
          <p:cNvSpPr>
            <a:spLocks noGrp="1"/>
          </p:cNvSpPr>
          <p:nvPr>
            <p:ph type="title"/>
          </p:nvPr>
        </p:nvSpPr>
        <p:spPr>
          <a:xfrm>
            <a:off x="361950" y="365125"/>
            <a:ext cx="11315700" cy="606425"/>
          </a:xfrm>
          <a:prstGeom prst="rect">
            <a:avLst/>
          </a:prstGeom>
        </p:spPr>
        <p:txBody>
          <a:bodyPr/>
          <a:lstStyle>
            <a:lvl1pPr>
              <a:defRPr sz="3600">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1547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622217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900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77753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87881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69782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3306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1896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8385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5897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97861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Text">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
        <p:nvSpPr>
          <p:cNvPr id="3" name="Title 2">
            <a:extLst>
              <a:ext uri="{FF2B5EF4-FFF2-40B4-BE49-F238E27FC236}">
                <a16:creationId xmlns:a16="http://schemas.microsoft.com/office/drawing/2014/main" id="{F3EF5E88-0059-4A00-96F6-724003448A73}"/>
              </a:ext>
            </a:extLst>
          </p:cNvPr>
          <p:cNvSpPr>
            <a:spLocks noGrp="1"/>
          </p:cNvSpPr>
          <p:nvPr>
            <p:ph type="title" hasCustomPrompt="1"/>
          </p:nvPr>
        </p:nvSpPr>
        <p:spPr>
          <a:xfrm>
            <a:off x="361950" y="365125"/>
            <a:ext cx="11315700" cy="606425"/>
          </a:xfrm>
          <a:prstGeom prst="rect">
            <a:avLst/>
          </a:prstGeom>
        </p:spPr>
        <p:txBody>
          <a:bodyPr/>
          <a:lstStyle>
            <a:lvl1pPr>
              <a:defRPr sz="3600">
                <a:latin typeface="Segoe UI" panose="020B0502040204020203" pitchFamily="34" charset="0"/>
                <a:cs typeface="Segoe UI" panose="020B0502040204020203" pitchFamily="34" charset="0"/>
              </a:defRPr>
            </a:lvl1pPr>
          </a:lstStyle>
          <a:p>
            <a:r>
              <a:rPr lang="en-US" dirty="0"/>
              <a:t>Slide title</a:t>
            </a:r>
          </a:p>
        </p:txBody>
      </p:sp>
      <p:sp>
        <p:nvSpPr>
          <p:cNvPr id="4" name="Text Placeholder 6">
            <a:extLst>
              <a:ext uri="{FF2B5EF4-FFF2-40B4-BE49-F238E27FC236}">
                <a16:creationId xmlns:a16="http://schemas.microsoft.com/office/drawing/2014/main" id="{36A30251-0986-48F5-9E83-36A6FE9CFDDC}"/>
              </a:ext>
            </a:extLst>
          </p:cNvPr>
          <p:cNvSpPr>
            <a:spLocks noGrp="1"/>
          </p:cNvSpPr>
          <p:nvPr>
            <p:ph type="body" sz="quarter" idx="11" hasCustomPrompt="1"/>
          </p:nvPr>
        </p:nvSpPr>
        <p:spPr>
          <a:xfrm>
            <a:off x="438310" y="1419225"/>
            <a:ext cx="11315379" cy="4895850"/>
          </a:xfrm>
          <a:prstGeom prst="rect">
            <a:avLst/>
          </a:prstGeom>
        </p:spPr>
        <p:txBody>
          <a:bodyPr/>
          <a:lstStyle>
            <a:lvl1pPr marL="342900" indent="-342900">
              <a:lnSpc>
                <a:spcPct val="110000"/>
              </a:lnSpc>
              <a:spcBef>
                <a:spcPts val="0"/>
              </a:spcBef>
              <a:buClrTx/>
              <a:buSzPct val="120000"/>
              <a:buFont typeface="Arial" panose="020B0604020202020204" pitchFamily="34" charset="0"/>
              <a:buChar char="•"/>
              <a:defRPr sz="2400">
                <a:solidFill>
                  <a:schemeClr val="tx1"/>
                </a:solidFill>
                <a:latin typeface="Segoe UI" panose="020B0502040204020203" pitchFamily="34" charset="0"/>
                <a:cs typeface="Segoe UI" panose="020B0502040204020203" pitchFamily="34" charset="0"/>
              </a:defRPr>
            </a:lvl1pPr>
            <a:lvl4pPr>
              <a:buFont typeface="Arial" panose="020B0604020202020204" pitchFamily="34" charset="0"/>
              <a:buChar char="•"/>
              <a:defRPr>
                <a:latin typeface="Segoe UI" panose="020B0502040204020203" pitchFamily="34" charset="0"/>
                <a:cs typeface="Segoe UI" panose="020B0502040204020203" pitchFamily="34" charset="0"/>
              </a:defRPr>
            </a:lvl4pPr>
          </a:lstStyle>
          <a:p>
            <a:pPr lvl="0"/>
            <a:r>
              <a:rPr lang="en-US" dirty="0"/>
              <a:t>Text</a:t>
            </a:r>
          </a:p>
          <a:p>
            <a:pPr marL="884237" lvl="3" indent="-342900">
              <a:lnSpc>
                <a:spcPct val="130000"/>
              </a:lnSpc>
              <a:spcBef>
                <a:spcPts val="0"/>
              </a:spcBef>
              <a:buFont typeface="Wingdings" panose="05000000000000000000" pitchFamily="2" charset="2"/>
              <a:buChar char="§"/>
            </a:pPr>
            <a:r>
              <a:rPr lang="en-US" sz="2400" dirty="0">
                <a:latin typeface="Segoe UI" panose="020B0502040204020203" pitchFamily="34" charset="0"/>
                <a:cs typeface="Segoe UI" panose="020B0502040204020203" pitchFamily="34" charset="0"/>
              </a:rPr>
              <a:t>Sub</a:t>
            </a:r>
          </a:p>
          <a:p>
            <a:pPr lvl="0"/>
            <a:endParaRPr lang="en-US" dirty="0"/>
          </a:p>
        </p:txBody>
      </p:sp>
    </p:spTree>
    <p:extLst>
      <p:ext uri="{BB962C8B-B14F-4D97-AF65-F5344CB8AC3E}">
        <p14:creationId xmlns:p14="http://schemas.microsoft.com/office/powerpoint/2010/main" val="26107055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419653"/>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43931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6407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08387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53549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8379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235145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766687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18368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6474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ssion Title with sponsors">
    <p:bg>
      <p:bgPr>
        <a:solidFill>
          <a:schemeClr val="tx1"/>
        </a:solidFill>
        <a:effectLst/>
      </p:bgPr>
    </p:bg>
    <p:spTree>
      <p:nvGrpSpPr>
        <p:cNvPr id="1" name=""/>
        <p:cNvGrpSpPr/>
        <p:nvPr/>
      </p:nvGrpSpPr>
      <p:grpSpPr>
        <a:xfrm>
          <a:off x="0" y="0"/>
          <a:ext cx="0" cy="0"/>
          <a:chOff x="0" y="0"/>
          <a:chExt cx="0" cy="0"/>
        </a:xfrm>
      </p:grpSpPr>
      <p:pic>
        <p:nvPicPr>
          <p:cNvPr id="24" name="Picture 23" descr="A bright light in the dark&#10;&#10;Description automatically generated with low confidence">
            <a:extLst>
              <a:ext uri="{FF2B5EF4-FFF2-40B4-BE49-F238E27FC236}">
                <a16:creationId xmlns:a16="http://schemas.microsoft.com/office/drawing/2014/main" id="{AD88DFB8-780C-4FDA-AA15-1619273F19E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96" y="0"/>
            <a:ext cx="12172207" cy="6858000"/>
          </a:xfrm>
          <a:prstGeom prst="rect">
            <a:avLst/>
          </a:prstGeom>
        </p:spPr>
      </p:pic>
      <p:sp>
        <p:nvSpPr>
          <p:cNvPr id="2" name="Title 1">
            <a:extLst>
              <a:ext uri="{FF2B5EF4-FFF2-40B4-BE49-F238E27FC236}">
                <a16:creationId xmlns:a16="http://schemas.microsoft.com/office/drawing/2014/main" id="{67233F39-1AE4-40FA-A742-F33D7C2352CC}"/>
              </a:ext>
            </a:extLst>
          </p:cNvPr>
          <p:cNvSpPr>
            <a:spLocks noGrp="1"/>
          </p:cNvSpPr>
          <p:nvPr>
            <p:ph type="title" hasCustomPrompt="1"/>
          </p:nvPr>
        </p:nvSpPr>
        <p:spPr>
          <a:xfrm>
            <a:off x="632717" y="868559"/>
            <a:ext cx="8881152" cy="2213688"/>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dirty="0"/>
              <a:t>Session title</a:t>
            </a:r>
            <a:endParaRPr lang="de-AT" dirty="0"/>
          </a:p>
        </p:txBody>
      </p:sp>
      <p:pic>
        <p:nvPicPr>
          <p:cNvPr id="12" name="Picture 2" descr="DIWUG Logo">
            <a:extLst>
              <a:ext uri="{FF2B5EF4-FFF2-40B4-BE49-F238E27FC236}">
                <a16:creationId xmlns:a16="http://schemas.microsoft.com/office/drawing/2014/main" id="{36520B4F-443F-469E-B006-9456D98EF90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81036" y="4238624"/>
            <a:ext cx="6527193" cy="261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4565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3322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907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811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3774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6375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28146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54490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321469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2986056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5753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18396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7094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5107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95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7774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802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29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1458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3868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16746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48698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752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04996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3025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58529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4000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1366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51998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38719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765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122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1747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1497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64909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4462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6366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8373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396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928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464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4117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48405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70380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10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46216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9D0F-DE02-7248-820C-DF93645B892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D229DCE7-9A4B-F24D-BFF8-05E1843D96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2059E44B-C8D6-D647-B070-E58E43A2E0C4}"/>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5" name="Footer Placeholder 4">
            <a:extLst>
              <a:ext uri="{FF2B5EF4-FFF2-40B4-BE49-F238E27FC236}">
                <a16:creationId xmlns:a16="http://schemas.microsoft.com/office/drawing/2014/main" id="{D8372FFF-EE63-7543-A2E2-C5CA1180B36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6AE02BD-050E-624B-9388-C179AF941B96}"/>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31792139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4BC7-A690-4E4A-BADF-B8C70D64AD88}"/>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890788F7-BEC9-2A47-B26C-BC5FD9EA1A4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0F20AB56-A6F1-714D-A364-4710176DF45A}"/>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5" name="Footer Placeholder 4">
            <a:extLst>
              <a:ext uri="{FF2B5EF4-FFF2-40B4-BE49-F238E27FC236}">
                <a16:creationId xmlns:a16="http://schemas.microsoft.com/office/drawing/2014/main" id="{B948C318-4F09-FF49-B558-2279A1D3707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3BDFF580-60EE-E245-8DFB-BDA4B7AE40F3}"/>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20969852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F495-7429-6546-AF49-160F4260A05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144DA346-628C-6A4A-A824-12BB820D1C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0D1F4F-82F7-0C41-B3D1-0490E39904CA}"/>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5" name="Footer Placeholder 4">
            <a:extLst>
              <a:ext uri="{FF2B5EF4-FFF2-40B4-BE49-F238E27FC236}">
                <a16:creationId xmlns:a16="http://schemas.microsoft.com/office/drawing/2014/main" id="{973BFA20-5361-B044-AA24-D2ED31DF212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2ED59CC-66B8-9F40-A62D-E19B83703474}"/>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37728415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BBD7-10F3-3446-BA15-87D858B5C31F}"/>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6ACB4CB0-AFF0-4F4D-996E-01E2ACBF00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A3D558A9-1117-D543-954A-BCF2740C83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6D7696DD-BB06-BC45-A159-863C22ECE997}"/>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6" name="Footer Placeholder 5">
            <a:extLst>
              <a:ext uri="{FF2B5EF4-FFF2-40B4-BE49-F238E27FC236}">
                <a16:creationId xmlns:a16="http://schemas.microsoft.com/office/drawing/2014/main" id="{CC324FE4-793D-114C-8122-5EE0D763650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8AD8C44-57C2-474E-948A-EB78CC78A3CD}"/>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25055904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1FE2-7C64-9342-91DE-0C95F71BE11F}"/>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3F247927-0A2E-F54A-9CDB-753421CB0A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7B8FE8-D669-7946-ADF4-7D37550992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8A416B94-B052-5549-88BF-53C7948670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2D3DB8D-F616-CD42-BC6F-DAC729E4904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0198FE1F-E7F4-1A4B-9152-6710A09E95D3}"/>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8" name="Footer Placeholder 7">
            <a:extLst>
              <a:ext uri="{FF2B5EF4-FFF2-40B4-BE49-F238E27FC236}">
                <a16:creationId xmlns:a16="http://schemas.microsoft.com/office/drawing/2014/main" id="{A801B670-C63B-C647-85F3-E6416BC60F4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F69A928-15B4-6845-AA31-96328D887889}"/>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19349752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9718-07EA-2641-8CA6-AE0C47DDB4EC}"/>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566471AF-F3D2-8D42-BA18-002BB13E96D0}"/>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4" name="Footer Placeholder 3">
            <a:extLst>
              <a:ext uri="{FF2B5EF4-FFF2-40B4-BE49-F238E27FC236}">
                <a16:creationId xmlns:a16="http://schemas.microsoft.com/office/drawing/2014/main" id="{21C8582D-8F16-754F-8DCA-333FC0931C49}"/>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B5FB8B3D-39E3-F04A-8F34-89C5DA9CBD4E}"/>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22986729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66401A-DA82-3F40-8A4E-45BAA3414726}"/>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3" name="Footer Placeholder 2">
            <a:extLst>
              <a:ext uri="{FF2B5EF4-FFF2-40B4-BE49-F238E27FC236}">
                <a16:creationId xmlns:a16="http://schemas.microsoft.com/office/drawing/2014/main" id="{9640AEB6-B161-9844-A1E4-CE8D032E9F4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37882332-BAEC-854D-96A6-CEA2CB3305FD}"/>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372235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51333-A778-AE4A-A81B-1331E82D54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01E956BE-B5F2-CC47-A6BE-A7DF0BD0F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B38D0693-D02B-614D-A9C7-81BA87E94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4C2B8E-6F1C-164D-97A7-77BBEDB76E2D}"/>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6" name="Footer Placeholder 5">
            <a:extLst>
              <a:ext uri="{FF2B5EF4-FFF2-40B4-BE49-F238E27FC236}">
                <a16:creationId xmlns:a16="http://schemas.microsoft.com/office/drawing/2014/main" id="{48979F56-78B1-2C4C-950D-1F1DAFA239B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399AA66B-4A70-544D-BE1D-87A72257B3DE}"/>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427671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6FEE-DB6F-494E-B15E-70BAEB67A96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0BB18A67-F6DD-F746-BCA7-E625D0469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61335461-F047-BB45-9B85-2F35AAF9B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C705DF-D22B-C34A-9B46-EC24CC45E73B}"/>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6" name="Footer Placeholder 5">
            <a:extLst>
              <a:ext uri="{FF2B5EF4-FFF2-40B4-BE49-F238E27FC236}">
                <a16:creationId xmlns:a16="http://schemas.microsoft.com/office/drawing/2014/main" id="{EB3BEFFA-3FFC-1D44-804D-728FE8AE9AF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4E8A99D1-1968-FC42-B3FD-2F79D6241A97}"/>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2293686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8953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92C1-AF40-9544-8708-5303DD9B9CA7}"/>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C1AD36AA-3B8C-7949-A98D-4E40BD3A322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7FCD1838-A30C-ED40-9E4B-11DD7AD9F6AC}"/>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5" name="Footer Placeholder 4">
            <a:extLst>
              <a:ext uri="{FF2B5EF4-FFF2-40B4-BE49-F238E27FC236}">
                <a16:creationId xmlns:a16="http://schemas.microsoft.com/office/drawing/2014/main" id="{2633E3C7-1FB7-AF4D-8889-D440153BF50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C308DAB-0005-E64F-B36A-C12CEE135BD8}"/>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4054132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C0F5DD-BA47-0A41-8C86-13C09DA74C4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FA78C01-3D99-2547-86B0-A12F1BE32F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77DE5228-D512-B541-8495-7DF96BE4B46C}"/>
              </a:ext>
            </a:extLst>
          </p:cNvPr>
          <p:cNvSpPr>
            <a:spLocks noGrp="1"/>
          </p:cNvSpPr>
          <p:nvPr>
            <p:ph type="dt" sz="half" idx="10"/>
          </p:nvPr>
        </p:nvSpPr>
        <p:spPr/>
        <p:txBody>
          <a:bodyPr/>
          <a:lstStyle/>
          <a:p>
            <a:fld id="{432AE810-04C2-4C4D-A843-323377B2E43A}" type="datetimeFigureOut">
              <a:rPr lang="en-NL" smtClean="0"/>
              <a:t>03/22/2022</a:t>
            </a:fld>
            <a:endParaRPr lang="en-NL"/>
          </a:p>
        </p:txBody>
      </p:sp>
      <p:sp>
        <p:nvSpPr>
          <p:cNvPr id="5" name="Footer Placeholder 4">
            <a:extLst>
              <a:ext uri="{FF2B5EF4-FFF2-40B4-BE49-F238E27FC236}">
                <a16:creationId xmlns:a16="http://schemas.microsoft.com/office/drawing/2014/main" id="{2437948A-2B74-0F4D-9876-6E4030A09EF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08C596A-D75E-7240-BDAF-62E67E280D90}"/>
              </a:ext>
            </a:extLst>
          </p:cNvPr>
          <p:cNvSpPr>
            <a:spLocks noGrp="1"/>
          </p:cNvSpPr>
          <p:nvPr>
            <p:ph type="sldNum" sz="quarter" idx="12"/>
          </p:nvPr>
        </p:nvSpPr>
        <p:spPr/>
        <p:txBody>
          <a:bodyPr/>
          <a:lstStyle/>
          <a:p>
            <a:fld id="{0DD48C6A-1BCB-D046-86E0-E1F1F7E3DEAB}" type="slidenum">
              <a:rPr lang="en-NL" smtClean="0"/>
              <a:t>‹#›</a:t>
            </a:fld>
            <a:endParaRPr lang="en-NL"/>
          </a:p>
        </p:txBody>
      </p:sp>
    </p:spTree>
    <p:extLst>
      <p:ext uri="{BB962C8B-B14F-4D97-AF65-F5344CB8AC3E}">
        <p14:creationId xmlns:p14="http://schemas.microsoft.com/office/powerpoint/2010/main" val="26212552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104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9906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image" Target="../media/image3.emf"/><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theme" Target="../theme/theme2.xml"/><Relationship Id="rId8" Type="http://schemas.openxmlformats.org/officeDocument/2006/relationships/slideLayout" Target="../slideLayouts/slideLayout12.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image" Target="../media/image3.emf"/><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theme" Target="../theme/theme3.xml"/><Relationship Id="rId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151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646109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64"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6897734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BA32B8-9426-7440-8C57-68B5198AC0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8A2CECE-23BD-994B-A7B5-445193C537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C8F1548-CDC6-6749-93B6-CC831ECDD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432AE810-04C2-4C4D-A843-323377B2E43A}" type="datetimeFigureOut">
              <a:rPr lang="en-NL" smtClean="0"/>
              <a:pPr/>
              <a:t>03/22/2022</a:t>
            </a:fld>
            <a:endParaRPr lang="en-NL">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26949B90-5A79-5E4D-A410-29AD5B3B0A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NL">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9B663955-F220-4740-B3CA-7353A4D4CC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0DD48C6A-1BCB-D046-86E0-E1F1F7E3DEAB}" type="slidenum">
              <a:rPr lang="en-NL" smtClean="0"/>
              <a:pPr/>
              <a:t>‹#›</a:t>
            </a:fld>
            <a:endParaRPr lang="en-N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397594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sv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51.sv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18" Type="http://schemas.openxmlformats.org/officeDocument/2006/relationships/image" Target="../media/image66.svg"/><Relationship Id="rId26" Type="http://schemas.openxmlformats.org/officeDocument/2006/relationships/image" Target="../media/image73.png"/><Relationship Id="rId3" Type="http://schemas.openxmlformats.org/officeDocument/2006/relationships/image" Target="../media/image51.svg"/><Relationship Id="rId21" Type="http://schemas.openxmlformats.org/officeDocument/2006/relationships/image" Target="../media/image69.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2.png"/><Relationship Id="rId2" Type="http://schemas.openxmlformats.org/officeDocument/2006/relationships/image" Target="../media/image50.png"/><Relationship Id="rId16" Type="http://schemas.openxmlformats.org/officeDocument/2006/relationships/image" Target="../media/image64.svg"/><Relationship Id="rId20" Type="http://schemas.openxmlformats.org/officeDocument/2006/relationships/image" Target="../media/image68.png"/><Relationship Id="rId29"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71.png"/><Relationship Id="rId5" Type="http://schemas.openxmlformats.org/officeDocument/2006/relationships/image" Target="../media/image53.svg"/><Relationship Id="rId15" Type="http://schemas.openxmlformats.org/officeDocument/2006/relationships/image" Target="../media/image63.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microsoft.com/office/2007/relationships/hdphoto" Target="../media/hdphoto2.wdp"/><Relationship Id="rId27" Type="http://schemas.openxmlformats.org/officeDocument/2006/relationships/image" Target="../media/image74.png"/><Relationship Id="rId30" Type="http://schemas.openxmlformats.org/officeDocument/2006/relationships/image" Target="../media/image77.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18" Type="http://schemas.openxmlformats.org/officeDocument/2006/relationships/image" Target="../media/image66.svg"/><Relationship Id="rId26" Type="http://schemas.openxmlformats.org/officeDocument/2006/relationships/image" Target="../media/image73.png"/><Relationship Id="rId3" Type="http://schemas.openxmlformats.org/officeDocument/2006/relationships/image" Target="../media/image51.svg"/><Relationship Id="rId21" Type="http://schemas.openxmlformats.org/officeDocument/2006/relationships/image" Target="../media/image69.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2.png"/><Relationship Id="rId2" Type="http://schemas.openxmlformats.org/officeDocument/2006/relationships/image" Target="../media/image50.png"/><Relationship Id="rId16" Type="http://schemas.openxmlformats.org/officeDocument/2006/relationships/image" Target="../media/image64.svg"/><Relationship Id="rId20" Type="http://schemas.openxmlformats.org/officeDocument/2006/relationships/image" Target="../media/image68.png"/><Relationship Id="rId29"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71.png"/><Relationship Id="rId5" Type="http://schemas.openxmlformats.org/officeDocument/2006/relationships/image" Target="../media/image53.svg"/><Relationship Id="rId15" Type="http://schemas.openxmlformats.org/officeDocument/2006/relationships/image" Target="../media/image63.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microsoft.com/office/2007/relationships/hdphoto" Target="../media/hdphoto2.wdp"/><Relationship Id="rId27" Type="http://schemas.openxmlformats.org/officeDocument/2006/relationships/image" Target="../media/image74.png"/><Relationship Id="rId30"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46.xml"/><Relationship Id="rId5" Type="http://schemas.openxmlformats.org/officeDocument/2006/relationships/image" Target="../media/image84.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9.xml"/><Relationship Id="rId1" Type="http://schemas.openxmlformats.org/officeDocument/2006/relationships/slideLayout" Target="../slideLayouts/slideLayout87.xml"/><Relationship Id="rId5" Type="http://schemas.openxmlformats.org/officeDocument/2006/relationships/image" Target="../media/image89.emf"/><Relationship Id="rId4" Type="http://schemas.openxmlformats.org/officeDocument/2006/relationships/image" Target="../media/image8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templates-teams" TargetMode="External"/><Relationship Id="rId2" Type="http://schemas.openxmlformats.org/officeDocument/2006/relationships/notesSlide" Target="../notesSlides/notesSlide11.xml"/><Relationship Id="rId1" Type="http://schemas.openxmlformats.org/officeDocument/2006/relationships/slideLayout" Target="../slideLayouts/slideLayout82.xml"/><Relationship Id="rId6" Type="http://schemas.openxmlformats.org/officeDocument/2006/relationships/hyperlink" Target="aka.ms/bfcomposer" TargetMode="External"/><Relationship Id="rId5" Type="http://schemas.openxmlformats.org/officeDocument/2006/relationships/hyperlink" Target="https://aka.ms/start-teams" TargetMode="External"/><Relationship Id="rId4" Type="http://schemas.openxmlformats.org/officeDocument/2006/relationships/hyperlink" Target="https://aka.ms/teams-toolki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93.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3.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26.png"/><Relationship Id="rId5" Type="http://schemas.microsoft.com/office/2007/relationships/hdphoto" Target="../media/hdphoto1.wdp"/><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52CF-C041-4EEC-AA72-699918E31E92}"/>
              </a:ext>
            </a:extLst>
          </p:cNvPr>
          <p:cNvSpPr>
            <a:spLocks noGrp="1"/>
          </p:cNvSpPr>
          <p:nvPr>
            <p:ph type="title"/>
          </p:nvPr>
        </p:nvSpPr>
        <p:spPr>
          <a:xfrm>
            <a:off x="520750" y="1816909"/>
            <a:ext cx="8881152" cy="1612091"/>
          </a:xfrm>
        </p:spPr>
        <p:txBody>
          <a:bodyPr/>
          <a:lstStyle/>
          <a:p>
            <a:r>
              <a:rPr lang="en-US" dirty="0"/>
              <a:t>Microsoft </a:t>
            </a:r>
            <a:r>
              <a:rPr lang="en-US" dirty="0" err="1"/>
              <a:t>TeamsFX</a:t>
            </a:r>
            <a:endParaRPr lang="de-AT" dirty="0"/>
          </a:p>
        </p:txBody>
      </p:sp>
      <p:sp>
        <p:nvSpPr>
          <p:cNvPr id="9" name="TextBox 15">
            <a:extLst>
              <a:ext uri="{FF2B5EF4-FFF2-40B4-BE49-F238E27FC236}">
                <a16:creationId xmlns:a16="http://schemas.microsoft.com/office/drawing/2014/main" id="{2FB5D3CB-AE97-46F0-954A-22DDEF4ED4E2}"/>
              </a:ext>
            </a:extLst>
          </p:cNvPr>
          <p:cNvSpPr txBox="1"/>
          <p:nvPr/>
        </p:nvSpPr>
        <p:spPr>
          <a:xfrm>
            <a:off x="2212164" y="3625667"/>
            <a:ext cx="6817775" cy="1015663"/>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3"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Thomy Goelles</a:t>
            </a:r>
            <a:br>
              <a:rPr kumimoji="0" lang="en-US" sz="2000" b="0" i="0" u="none" strike="noStrike" kern="1200" cap="none" spc="-53"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53"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Team Lead @SOLVION | Microsoft MVP (Office Development)</a:t>
            </a:r>
            <a:br>
              <a:rPr kumimoji="0" lang="en-US" sz="2000" b="0" i="0" u="none" strike="noStrike" kern="1200" cap="none" spc="-53"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53"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@thomyg</a:t>
            </a:r>
          </a:p>
        </p:txBody>
      </p:sp>
      <p:pic>
        <p:nvPicPr>
          <p:cNvPr id="10" name="Picture 9">
            <a:extLst>
              <a:ext uri="{FF2B5EF4-FFF2-40B4-BE49-F238E27FC236}">
                <a16:creationId xmlns:a16="http://schemas.microsoft.com/office/drawing/2014/main" id="{DDE37F2B-5CB6-411B-BF2B-14E1EA379B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8546" y="3625667"/>
            <a:ext cx="1077217" cy="1077217"/>
          </a:xfrm>
          <a:prstGeom prst="ellipse">
            <a:avLst/>
          </a:prstGeom>
          <a:ln w="63500" cap="rnd">
            <a:noFill/>
          </a:ln>
          <a:effectLst/>
        </p:spPr>
      </p:pic>
    </p:spTree>
    <p:extLst>
      <p:ext uri="{BB962C8B-B14F-4D97-AF65-F5344CB8AC3E}">
        <p14:creationId xmlns:p14="http://schemas.microsoft.com/office/powerpoint/2010/main" val="1767059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094A0-EDFB-498B-99B0-E8A743431917}"/>
              </a:ext>
            </a:extLst>
          </p:cNvPr>
          <p:cNvSpPr>
            <a:spLocks noGrp="1"/>
          </p:cNvSpPr>
          <p:nvPr>
            <p:ph type="title"/>
          </p:nvPr>
        </p:nvSpPr>
        <p:spPr/>
        <p:txBody>
          <a:bodyPr>
            <a:normAutofit/>
          </a:bodyPr>
          <a:lstStyle/>
          <a:p>
            <a:r>
              <a:rPr lang="en-US" dirty="0"/>
              <a:t>Evolve how your people work, with the tools they need</a:t>
            </a:r>
            <a:endParaRPr lang="en-AT" dirty="0"/>
          </a:p>
        </p:txBody>
      </p:sp>
      <p:sp>
        <p:nvSpPr>
          <p:cNvPr id="3" name="Rectangle 2">
            <a:extLst>
              <a:ext uri="{FF2B5EF4-FFF2-40B4-BE49-F238E27FC236}">
                <a16:creationId xmlns:a16="http://schemas.microsoft.com/office/drawing/2014/main" id="{7CC9CAE4-F2F3-494D-9074-2F7CF90CECB0}"/>
              </a:ext>
            </a:extLst>
          </p:cNvPr>
          <p:cNvSpPr/>
          <p:nvPr/>
        </p:nvSpPr>
        <p:spPr bwMode="auto">
          <a:xfrm>
            <a:off x="1117600" y="2669537"/>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Organization-based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4" name="Rectangle 3">
            <a:extLst>
              <a:ext uri="{FF2B5EF4-FFF2-40B4-BE49-F238E27FC236}">
                <a16:creationId xmlns:a16="http://schemas.microsoft.com/office/drawing/2014/main" id="{4745FA75-276A-49D0-806C-1889A4DCE44F}"/>
              </a:ext>
            </a:extLst>
          </p:cNvPr>
          <p:cNvSpPr/>
          <p:nvPr/>
        </p:nvSpPr>
        <p:spPr bwMode="auto">
          <a:xfrm>
            <a:off x="1117600" y="3936884"/>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Partner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5" name="Rectangle 4">
            <a:extLst>
              <a:ext uri="{FF2B5EF4-FFF2-40B4-BE49-F238E27FC236}">
                <a16:creationId xmlns:a16="http://schemas.microsoft.com/office/drawing/2014/main" id="{70D2C17B-D062-439E-B783-BFA4426AA806}"/>
              </a:ext>
            </a:extLst>
          </p:cNvPr>
          <p:cNvSpPr/>
          <p:nvPr/>
        </p:nvSpPr>
        <p:spPr bwMode="auto">
          <a:xfrm>
            <a:off x="1117600" y="5204232"/>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Office 365</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pic>
        <p:nvPicPr>
          <p:cNvPr id="6" name="Picture 5">
            <a:extLst>
              <a:ext uri="{FF2B5EF4-FFF2-40B4-BE49-F238E27FC236}">
                <a16:creationId xmlns:a16="http://schemas.microsoft.com/office/drawing/2014/main" id="{9CD8B9F9-79E2-4F72-83AE-7542ACE55CF3}"/>
              </a:ext>
            </a:extLst>
          </p:cNvPr>
          <p:cNvPicPr>
            <a:picLocks noChangeAspect="1"/>
          </p:cNvPicPr>
          <p:nvPr/>
        </p:nvPicPr>
        <p:blipFill rotWithShape="1">
          <a:blip r:embed="rId2">
            <a:extLst>
              <a:ext uri="{28A0092B-C50C-407E-A947-70E740481C1C}">
                <a14:useLocalDpi xmlns:a14="http://schemas.microsoft.com/office/drawing/2010/main"/>
              </a:ext>
            </a:extLst>
          </a:blip>
          <a:srcRect l="-15853" t="-15853" r="-15853" b="-15853"/>
          <a:stretch/>
        </p:blipFill>
        <p:spPr>
          <a:xfrm>
            <a:off x="6382920" y="5413260"/>
            <a:ext cx="768986" cy="768986"/>
          </a:xfrm>
          <a:prstGeom prst="rect">
            <a:avLst/>
          </a:prstGeom>
        </p:spPr>
      </p:pic>
      <p:pic>
        <p:nvPicPr>
          <p:cNvPr id="7" name="Picture 6">
            <a:extLst>
              <a:ext uri="{FF2B5EF4-FFF2-40B4-BE49-F238E27FC236}">
                <a16:creationId xmlns:a16="http://schemas.microsoft.com/office/drawing/2014/main" id="{13448E8C-A742-45F4-8674-9A304A4A7304}"/>
              </a:ext>
            </a:extLst>
          </p:cNvPr>
          <p:cNvPicPr>
            <a:picLocks noChangeAspect="1"/>
          </p:cNvPicPr>
          <p:nvPr/>
        </p:nvPicPr>
        <p:blipFill rotWithShape="1">
          <a:blip r:embed="rId3">
            <a:extLst>
              <a:ext uri="{28A0092B-C50C-407E-A947-70E740481C1C}">
                <a14:useLocalDpi xmlns:a14="http://schemas.microsoft.com/office/drawing/2010/main"/>
              </a:ext>
            </a:extLst>
          </a:blip>
          <a:srcRect l="-21427" t="-21426" r="-21427" b="-21426"/>
          <a:stretch/>
        </p:blipFill>
        <p:spPr>
          <a:xfrm>
            <a:off x="7244352" y="5413260"/>
            <a:ext cx="762298" cy="768986"/>
          </a:xfrm>
          <a:prstGeom prst="rect">
            <a:avLst/>
          </a:prstGeom>
        </p:spPr>
      </p:pic>
      <p:pic>
        <p:nvPicPr>
          <p:cNvPr id="8" name="Picture 7">
            <a:extLst>
              <a:ext uri="{FF2B5EF4-FFF2-40B4-BE49-F238E27FC236}">
                <a16:creationId xmlns:a16="http://schemas.microsoft.com/office/drawing/2014/main" id="{4CC00A7C-A2BD-411D-807C-347E87A91250}"/>
              </a:ext>
            </a:extLst>
          </p:cNvPr>
          <p:cNvPicPr>
            <a:picLocks noChangeAspect="1"/>
          </p:cNvPicPr>
          <p:nvPr/>
        </p:nvPicPr>
        <p:blipFill rotWithShape="1">
          <a:blip r:embed="rId4">
            <a:extLst>
              <a:ext uri="{28A0092B-C50C-407E-A947-70E740481C1C}">
                <a14:useLocalDpi xmlns:a14="http://schemas.microsoft.com/office/drawing/2010/main"/>
              </a:ext>
            </a:extLst>
          </a:blip>
          <a:srcRect l="-57101" t="-57101" r="-57101" b="-57101"/>
          <a:stretch/>
        </p:blipFill>
        <p:spPr>
          <a:xfrm>
            <a:off x="8099096" y="5413260"/>
            <a:ext cx="768986" cy="768986"/>
          </a:xfrm>
          <a:prstGeom prst="rect">
            <a:avLst/>
          </a:prstGeom>
        </p:spPr>
      </p:pic>
      <p:pic>
        <p:nvPicPr>
          <p:cNvPr id="9" name="Picture 8">
            <a:extLst>
              <a:ext uri="{FF2B5EF4-FFF2-40B4-BE49-F238E27FC236}">
                <a16:creationId xmlns:a16="http://schemas.microsoft.com/office/drawing/2014/main" id="{AF133B41-005F-4B90-BDD7-3F1B0832657F}"/>
              </a:ext>
            </a:extLst>
          </p:cNvPr>
          <p:cNvPicPr>
            <a:picLocks noChangeAspect="1"/>
          </p:cNvPicPr>
          <p:nvPr/>
        </p:nvPicPr>
        <p:blipFill rotWithShape="1">
          <a:blip r:embed="rId5">
            <a:extLst>
              <a:ext uri="{28A0092B-C50C-407E-A947-70E740481C1C}">
                <a14:useLocalDpi xmlns:a14="http://schemas.microsoft.com/office/drawing/2010/main"/>
              </a:ext>
            </a:extLst>
          </a:blip>
          <a:srcRect l="-56501" t="-56501" r="-56501" b="-56501"/>
          <a:stretch/>
        </p:blipFill>
        <p:spPr>
          <a:xfrm>
            <a:off x="9821960" y="5413260"/>
            <a:ext cx="768986" cy="768986"/>
          </a:xfrm>
          <a:prstGeom prst="rect">
            <a:avLst/>
          </a:prstGeom>
        </p:spPr>
      </p:pic>
      <p:pic>
        <p:nvPicPr>
          <p:cNvPr id="10" name="Picture 9" descr="A close up of a sign&#10;&#10;Description automatically generated">
            <a:extLst>
              <a:ext uri="{FF2B5EF4-FFF2-40B4-BE49-F238E27FC236}">
                <a16:creationId xmlns:a16="http://schemas.microsoft.com/office/drawing/2014/main" id="{5083BE8B-4B4D-4C45-908A-48CC0C350A21}"/>
              </a:ext>
            </a:extLst>
          </p:cNvPr>
          <p:cNvPicPr>
            <a:picLocks noChangeAspect="1"/>
          </p:cNvPicPr>
          <p:nvPr/>
        </p:nvPicPr>
        <p:blipFill>
          <a:blip r:embed="rId6"/>
          <a:stretch>
            <a:fillRect/>
          </a:stretch>
        </p:blipFill>
        <p:spPr>
          <a:xfrm>
            <a:off x="3798624" y="5413260"/>
            <a:ext cx="768986" cy="768986"/>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4A1B2594-D02F-414B-B54F-FF2F5F3CF159}"/>
              </a:ext>
            </a:extLst>
          </p:cNvPr>
          <p:cNvPicPr>
            <a:picLocks noChangeAspect="1"/>
          </p:cNvPicPr>
          <p:nvPr/>
        </p:nvPicPr>
        <p:blipFill>
          <a:blip r:embed="rId7"/>
          <a:stretch>
            <a:fillRect/>
          </a:stretch>
        </p:blipFill>
        <p:spPr>
          <a:xfrm>
            <a:off x="5521488" y="5413260"/>
            <a:ext cx="768986" cy="768986"/>
          </a:xfrm>
          <a:prstGeom prst="rect">
            <a:avLst/>
          </a:prstGeom>
        </p:spPr>
      </p:pic>
      <p:pic>
        <p:nvPicPr>
          <p:cNvPr id="12" name="Picture 11">
            <a:extLst>
              <a:ext uri="{FF2B5EF4-FFF2-40B4-BE49-F238E27FC236}">
                <a16:creationId xmlns:a16="http://schemas.microsoft.com/office/drawing/2014/main" id="{BB4D9D61-454A-48CC-B795-C5FFA4A8B200}"/>
              </a:ext>
            </a:extLst>
          </p:cNvPr>
          <p:cNvPicPr>
            <a:picLocks noChangeAspect="1"/>
          </p:cNvPicPr>
          <p:nvPr/>
        </p:nvPicPr>
        <p:blipFill>
          <a:blip r:embed="rId8"/>
          <a:stretch>
            <a:fillRect/>
          </a:stretch>
        </p:blipFill>
        <p:spPr>
          <a:xfrm>
            <a:off x="4660056" y="5413260"/>
            <a:ext cx="768986" cy="768986"/>
          </a:xfrm>
          <a:prstGeom prst="rect">
            <a:avLst/>
          </a:prstGeom>
        </p:spPr>
      </p:pic>
      <p:pic>
        <p:nvPicPr>
          <p:cNvPr id="13" name="Picture 12" descr="A close up of a sign&#10;&#10;Description automatically generated">
            <a:extLst>
              <a:ext uri="{FF2B5EF4-FFF2-40B4-BE49-F238E27FC236}">
                <a16:creationId xmlns:a16="http://schemas.microsoft.com/office/drawing/2014/main" id="{2E11A453-7EB7-4C63-A11B-07F3873AD32D}"/>
              </a:ext>
            </a:extLst>
          </p:cNvPr>
          <p:cNvPicPr>
            <a:picLocks noChangeAspect="1"/>
          </p:cNvPicPr>
          <p:nvPr/>
        </p:nvPicPr>
        <p:blipFill>
          <a:blip r:embed="rId9"/>
          <a:stretch>
            <a:fillRect/>
          </a:stretch>
        </p:blipFill>
        <p:spPr>
          <a:xfrm>
            <a:off x="8960528" y="5413260"/>
            <a:ext cx="768986" cy="768986"/>
          </a:xfrm>
          <a:prstGeom prst="rect">
            <a:avLst/>
          </a:prstGeom>
        </p:spPr>
      </p:pic>
      <p:pic>
        <p:nvPicPr>
          <p:cNvPr id="14" name="Picture 13">
            <a:extLst>
              <a:ext uri="{FF2B5EF4-FFF2-40B4-BE49-F238E27FC236}">
                <a16:creationId xmlns:a16="http://schemas.microsoft.com/office/drawing/2014/main" id="{DA5E3A5E-23CF-4BAC-A726-AD8D81696A10}"/>
              </a:ext>
            </a:extLst>
          </p:cNvPr>
          <p:cNvPicPr>
            <a:picLocks noChangeAspect="1"/>
          </p:cNvPicPr>
          <p:nvPr/>
        </p:nvPicPr>
        <p:blipFill>
          <a:blip r:embed="rId10"/>
          <a:stretch>
            <a:fillRect/>
          </a:stretch>
        </p:blipFill>
        <p:spPr>
          <a:xfrm>
            <a:off x="10683389" y="5413260"/>
            <a:ext cx="768986" cy="768986"/>
          </a:xfrm>
          <a:prstGeom prst="rect">
            <a:avLst/>
          </a:prstGeom>
        </p:spPr>
      </p:pic>
      <p:pic>
        <p:nvPicPr>
          <p:cNvPr id="15" name="Picture 14" descr="A close up of a sign&#10;&#10;Description automatically generated">
            <a:extLst>
              <a:ext uri="{FF2B5EF4-FFF2-40B4-BE49-F238E27FC236}">
                <a16:creationId xmlns:a16="http://schemas.microsoft.com/office/drawing/2014/main" id="{5D145516-22AC-4147-A565-8096C629B849}"/>
              </a:ext>
            </a:extLst>
          </p:cNvPr>
          <p:cNvPicPr>
            <a:picLocks noChangeAspect="1"/>
          </p:cNvPicPr>
          <p:nvPr/>
        </p:nvPicPr>
        <p:blipFill>
          <a:blip r:embed="rId11"/>
          <a:stretch>
            <a:fillRect/>
          </a:stretch>
        </p:blipFill>
        <p:spPr>
          <a:xfrm>
            <a:off x="2937192" y="5413260"/>
            <a:ext cx="768986" cy="768986"/>
          </a:xfrm>
          <a:prstGeom prst="rect">
            <a:avLst/>
          </a:prstGeom>
        </p:spPr>
      </p:pic>
      <p:pic>
        <p:nvPicPr>
          <p:cNvPr id="16" name="Picture 58">
            <a:extLst>
              <a:ext uri="{FF2B5EF4-FFF2-40B4-BE49-F238E27FC236}">
                <a16:creationId xmlns:a16="http://schemas.microsoft.com/office/drawing/2014/main" id="{36D062AA-99C4-4FA3-9692-57FDB043EC32}"/>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717007" y="4429152"/>
            <a:ext cx="541252" cy="202506"/>
          </a:xfrm>
          <a:prstGeom prst="rect">
            <a:avLst/>
          </a:prstGeom>
          <a:noFill/>
        </p:spPr>
      </p:pic>
      <p:pic>
        <p:nvPicPr>
          <p:cNvPr id="17" name="Picture 57">
            <a:extLst>
              <a:ext uri="{FF2B5EF4-FFF2-40B4-BE49-F238E27FC236}">
                <a16:creationId xmlns:a16="http://schemas.microsoft.com/office/drawing/2014/main" id="{3BAD7C2D-372C-423A-824E-4AC795CD99A4}"/>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5741017" y="4412868"/>
            <a:ext cx="574290" cy="235074"/>
          </a:xfrm>
          <a:prstGeom prst="rect">
            <a:avLst/>
          </a:prstGeom>
          <a:noFill/>
        </p:spPr>
      </p:pic>
      <p:pic>
        <p:nvPicPr>
          <p:cNvPr id="18" name="Picture 62">
            <a:extLst>
              <a:ext uri="{FF2B5EF4-FFF2-40B4-BE49-F238E27FC236}">
                <a16:creationId xmlns:a16="http://schemas.microsoft.com/office/drawing/2014/main" id="{6E0432D8-4F7F-4BEE-8693-162CCACC7884}"/>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3127763" y="4382129"/>
            <a:ext cx="771394" cy="296552"/>
          </a:xfrm>
          <a:prstGeom prst="rect">
            <a:avLst/>
          </a:prstGeom>
        </p:spPr>
      </p:pic>
      <p:pic>
        <p:nvPicPr>
          <p:cNvPr id="19" name="Picture 64">
            <a:extLst>
              <a:ext uri="{FF2B5EF4-FFF2-40B4-BE49-F238E27FC236}">
                <a16:creationId xmlns:a16="http://schemas.microsoft.com/office/drawing/2014/main" id="{F5D8CB78-6210-43D3-8083-5DB5472A425D}"/>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4424206" y="4442880"/>
            <a:ext cx="791762" cy="175049"/>
          </a:xfrm>
          <a:prstGeom prst="rect">
            <a:avLst/>
          </a:prstGeom>
        </p:spPr>
      </p:pic>
      <p:pic>
        <p:nvPicPr>
          <p:cNvPr id="20" name="Picture 19">
            <a:extLst>
              <a:ext uri="{FF2B5EF4-FFF2-40B4-BE49-F238E27FC236}">
                <a16:creationId xmlns:a16="http://schemas.microsoft.com/office/drawing/2014/main" id="{2AF0E0DD-8ED2-4F9E-8B19-B3E0531DA97E}"/>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840356" y="4288335"/>
            <a:ext cx="351602" cy="484140"/>
          </a:xfrm>
          <a:prstGeom prst="rect">
            <a:avLst/>
          </a:prstGeom>
        </p:spPr>
      </p:pic>
      <p:pic>
        <p:nvPicPr>
          <p:cNvPr id="21" name="Picture 6">
            <a:extLst>
              <a:ext uri="{FF2B5EF4-FFF2-40B4-BE49-F238E27FC236}">
                <a16:creationId xmlns:a16="http://schemas.microsoft.com/office/drawing/2014/main" id="{3CC4FC67-BFDE-445C-8BFB-5DB80F1FE695}"/>
              </a:ext>
            </a:extLst>
          </p:cNvPr>
          <p:cNvPicPr>
            <a:picLocks noChangeAspect="1" noChangeArrowheads="1"/>
          </p:cNvPicPr>
          <p:nvPr/>
        </p:nvPicPr>
        <p:blipFill>
          <a:blip r:embed="rId17" cstate="hqprint">
            <a:extLst>
              <a:ext uri="{28A0092B-C50C-407E-A947-70E740481C1C}">
                <a14:useLocalDpi xmlns:a14="http://schemas.microsoft.com/office/drawing/2010/main"/>
              </a:ext>
            </a:extLst>
          </a:blip>
          <a:stretch>
            <a:fillRect/>
          </a:stretch>
        </p:blipFill>
        <p:spPr bwMode="auto">
          <a:xfrm>
            <a:off x="10195365" y="4461251"/>
            <a:ext cx="1095736" cy="1383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jira core logo">
            <a:extLst>
              <a:ext uri="{FF2B5EF4-FFF2-40B4-BE49-F238E27FC236}">
                <a16:creationId xmlns:a16="http://schemas.microsoft.com/office/drawing/2014/main" id="{60F6DDA9-BB71-4E5B-99A4-3B120208D726}"/>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8783308" y="4456210"/>
            <a:ext cx="887006" cy="14839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183CF4A-7D32-4E05-B5FE-0E4786A65299}"/>
              </a:ext>
            </a:extLst>
          </p:cNvPr>
          <p:cNvGrpSpPr/>
          <p:nvPr/>
        </p:nvGrpSpPr>
        <p:grpSpPr>
          <a:xfrm>
            <a:off x="3639608" y="3121427"/>
            <a:ext cx="1626290" cy="283262"/>
            <a:chOff x="3324118" y="2999190"/>
            <a:chExt cx="1626290" cy="283262"/>
          </a:xfrm>
        </p:grpSpPr>
        <p:sp>
          <p:nvSpPr>
            <p:cNvPr id="24" name="TextBox 23">
              <a:extLst>
                <a:ext uri="{FF2B5EF4-FFF2-40B4-BE49-F238E27FC236}">
                  <a16:creationId xmlns:a16="http://schemas.microsoft.com/office/drawing/2014/main" id="{BA63B30B-A799-4190-837E-E29A5B496572}"/>
                </a:ext>
              </a:extLst>
            </p:cNvPr>
            <p:cNvSpPr txBox="1"/>
            <p:nvPr/>
          </p:nvSpPr>
          <p:spPr>
            <a:xfrm>
              <a:off x="3642806" y="3048488"/>
              <a:ext cx="1307602"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Departmental tools</a:t>
              </a:r>
            </a:p>
          </p:txBody>
        </p:sp>
        <p:sp>
          <p:nvSpPr>
            <p:cNvPr id="25" name="Telemarketer_E7B9" title="Icon of a person wearing a headset">
              <a:extLst>
                <a:ext uri="{FF2B5EF4-FFF2-40B4-BE49-F238E27FC236}">
                  <a16:creationId xmlns:a16="http://schemas.microsoft.com/office/drawing/2014/main" id="{E85E029E-0400-4B43-BE49-1EAB127A8F3E}"/>
                </a:ext>
              </a:extLst>
            </p:cNvPr>
            <p:cNvSpPr>
              <a:spLocks noChangeAspect="1" noEditPoints="1"/>
            </p:cNvSpPr>
            <p:nvPr/>
          </p:nvSpPr>
          <p:spPr bwMode="auto">
            <a:xfrm>
              <a:off x="3324118" y="2999190"/>
              <a:ext cx="237510" cy="28326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6" name="Group 25">
            <a:extLst>
              <a:ext uri="{FF2B5EF4-FFF2-40B4-BE49-F238E27FC236}">
                <a16:creationId xmlns:a16="http://schemas.microsoft.com/office/drawing/2014/main" id="{70C436CC-CCDF-40DC-B080-7DC833FC2C07}"/>
              </a:ext>
            </a:extLst>
          </p:cNvPr>
          <p:cNvGrpSpPr/>
          <p:nvPr/>
        </p:nvGrpSpPr>
        <p:grpSpPr>
          <a:xfrm>
            <a:off x="5589718" y="3151309"/>
            <a:ext cx="1754951" cy="223498"/>
            <a:chOff x="5339474" y="3029072"/>
            <a:chExt cx="1754951" cy="223498"/>
          </a:xfrm>
        </p:grpSpPr>
        <p:sp>
          <p:nvSpPr>
            <p:cNvPr id="27" name="TextBox 26">
              <a:extLst>
                <a:ext uri="{FF2B5EF4-FFF2-40B4-BE49-F238E27FC236}">
                  <a16:creationId xmlns:a16="http://schemas.microsoft.com/office/drawing/2014/main" id="{BB9A1528-0916-429F-974A-B78544CF3290}"/>
                </a:ext>
              </a:extLst>
            </p:cNvPr>
            <p:cNvSpPr txBox="1"/>
            <p:nvPr/>
          </p:nvSpPr>
          <p:spPr>
            <a:xfrm>
              <a:off x="5751172" y="3048488"/>
              <a:ext cx="1343253"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Employee resources</a:t>
              </a:r>
            </a:p>
          </p:txBody>
        </p:sp>
        <p:sp>
          <p:nvSpPr>
            <p:cNvPr id="28" name="ContactCard_EEBD" title="Icon of a contact card">
              <a:extLst>
                <a:ext uri="{FF2B5EF4-FFF2-40B4-BE49-F238E27FC236}">
                  <a16:creationId xmlns:a16="http://schemas.microsoft.com/office/drawing/2014/main" id="{16C421EE-94E5-451A-AA31-613EFA8C1930}"/>
                </a:ext>
              </a:extLst>
            </p:cNvPr>
            <p:cNvSpPr>
              <a:spLocks noChangeAspect="1" noEditPoints="1"/>
            </p:cNvSpPr>
            <p:nvPr/>
          </p:nvSpPr>
          <p:spPr bwMode="auto">
            <a:xfrm>
              <a:off x="5339474" y="3029072"/>
              <a:ext cx="304572" cy="223498"/>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29" name="Group 28">
            <a:extLst>
              <a:ext uri="{FF2B5EF4-FFF2-40B4-BE49-F238E27FC236}">
                <a16:creationId xmlns:a16="http://schemas.microsoft.com/office/drawing/2014/main" id="{68EC8B8C-8C72-4FC5-85E2-460C94271621}"/>
              </a:ext>
            </a:extLst>
          </p:cNvPr>
          <p:cNvGrpSpPr/>
          <p:nvPr/>
        </p:nvGrpSpPr>
        <p:grpSpPr>
          <a:xfrm>
            <a:off x="7668489" y="3130164"/>
            <a:ext cx="1367882" cy="265788"/>
            <a:chOff x="7504442" y="3007927"/>
            <a:chExt cx="1367882" cy="265788"/>
          </a:xfrm>
        </p:grpSpPr>
        <p:sp>
          <p:nvSpPr>
            <p:cNvPr id="30" name="TextBox 29">
              <a:extLst>
                <a:ext uri="{FF2B5EF4-FFF2-40B4-BE49-F238E27FC236}">
                  <a16:creationId xmlns:a16="http://schemas.microsoft.com/office/drawing/2014/main" id="{2430AF0A-59CD-4244-9249-AA0268C8AD6B}"/>
                </a:ext>
              </a:extLst>
            </p:cNvPr>
            <p:cNvSpPr txBox="1"/>
            <p:nvPr/>
          </p:nvSpPr>
          <p:spPr>
            <a:xfrm>
              <a:off x="7856405" y="3048488"/>
              <a:ext cx="1015919"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Support &amp; info</a:t>
              </a:r>
            </a:p>
          </p:txBody>
        </p:sp>
        <p:grpSp>
          <p:nvGrpSpPr>
            <p:cNvPr id="31" name="Group 30">
              <a:extLst>
                <a:ext uri="{FF2B5EF4-FFF2-40B4-BE49-F238E27FC236}">
                  <a16:creationId xmlns:a16="http://schemas.microsoft.com/office/drawing/2014/main" id="{51DF67D1-46B6-4B47-B4F2-0981D5F2DC25}"/>
                </a:ext>
              </a:extLst>
            </p:cNvPr>
            <p:cNvGrpSpPr/>
            <p:nvPr/>
          </p:nvGrpSpPr>
          <p:grpSpPr>
            <a:xfrm>
              <a:off x="7504442" y="3007927"/>
              <a:ext cx="265788" cy="265788"/>
              <a:chOff x="6978016" y="2844733"/>
              <a:chExt cx="343198" cy="343198"/>
            </a:xfrm>
          </p:grpSpPr>
          <p:sp>
            <p:nvSpPr>
              <p:cNvPr id="32" name="question" title="Icon of a question mark">
                <a:extLst>
                  <a:ext uri="{FF2B5EF4-FFF2-40B4-BE49-F238E27FC236}">
                    <a16:creationId xmlns:a16="http://schemas.microsoft.com/office/drawing/2014/main" id="{430F5B75-7DD3-4205-9525-69A2786EFC52}"/>
                  </a:ext>
                </a:extLst>
              </p:cNvPr>
              <p:cNvSpPr>
                <a:spLocks noChangeAspect="1" noEditPoints="1"/>
              </p:cNvSpPr>
              <p:nvPr/>
            </p:nvSpPr>
            <p:spPr bwMode="auto">
              <a:xfrm>
                <a:off x="7088781" y="2917331"/>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33" name="Oval 32">
                <a:extLst>
                  <a:ext uri="{FF2B5EF4-FFF2-40B4-BE49-F238E27FC236}">
                    <a16:creationId xmlns:a16="http://schemas.microsoft.com/office/drawing/2014/main" id="{CF124F7B-0D5E-49CB-976C-0335247E19C1}"/>
                  </a:ext>
                </a:extLst>
              </p:cNvPr>
              <p:cNvSpPr/>
              <p:nvPr/>
            </p:nvSpPr>
            <p:spPr bwMode="auto">
              <a:xfrm>
                <a:off x="6978016" y="2844733"/>
                <a:ext cx="343198" cy="343198"/>
              </a:xfrm>
              <a:prstGeom prst="ellipse">
                <a:avLst/>
              </a:prstGeom>
              <a:noFill/>
              <a:ln w="9525">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34" name="Group 33">
            <a:extLst>
              <a:ext uri="{FF2B5EF4-FFF2-40B4-BE49-F238E27FC236}">
                <a16:creationId xmlns:a16="http://schemas.microsoft.com/office/drawing/2014/main" id="{EC2BC4B3-6C1C-4AA2-A986-141F595E8188}"/>
              </a:ext>
            </a:extLst>
          </p:cNvPr>
          <p:cNvGrpSpPr/>
          <p:nvPr/>
        </p:nvGrpSpPr>
        <p:grpSpPr>
          <a:xfrm>
            <a:off x="9360190" y="3052102"/>
            <a:ext cx="1947168" cy="421912"/>
            <a:chOff x="9360190" y="2929865"/>
            <a:chExt cx="1947168" cy="421912"/>
          </a:xfrm>
        </p:grpSpPr>
        <p:pic>
          <p:nvPicPr>
            <p:cNvPr id="35" name="Graphic 30" descr="Gears">
              <a:extLst>
                <a:ext uri="{FF2B5EF4-FFF2-40B4-BE49-F238E27FC236}">
                  <a16:creationId xmlns:a16="http://schemas.microsoft.com/office/drawing/2014/main" id="{C114B9FF-E77C-4A9B-90C7-E60E2D0040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60190" y="2929865"/>
              <a:ext cx="461770" cy="421912"/>
            </a:xfrm>
            <a:prstGeom prst="rect">
              <a:avLst/>
            </a:prstGeom>
          </p:spPr>
        </p:pic>
        <p:sp>
          <p:nvSpPr>
            <p:cNvPr id="36" name="TextBox 35">
              <a:extLst>
                <a:ext uri="{FF2B5EF4-FFF2-40B4-BE49-F238E27FC236}">
                  <a16:creationId xmlns:a16="http://schemas.microsoft.com/office/drawing/2014/main" id="{DB883085-DEAA-4928-BF2F-A71F09B590D0}"/>
                </a:ext>
              </a:extLst>
            </p:cNvPr>
            <p:cNvSpPr txBox="1"/>
            <p:nvPr/>
          </p:nvSpPr>
          <p:spPr>
            <a:xfrm>
              <a:off x="9830287" y="3048488"/>
              <a:ext cx="1477071"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Processes &amp; workflow</a:t>
              </a:r>
            </a:p>
          </p:txBody>
        </p:sp>
      </p:grpSp>
      <p:grpSp>
        <p:nvGrpSpPr>
          <p:cNvPr id="37" name="Group 36">
            <a:extLst>
              <a:ext uri="{FF2B5EF4-FFF2-40B4-BE49-F238E27FC236}">
                <a16:creationId xmlns:a16="http://schemas.microsoft.com/office/drawing/2014/main" id="{59F33946-CB2B-4285-94EA-1AE528CDD0A8}"/>
              </a:ext>
            </a:extLst>
          </p:cNvPr>
          <p:cNvGrpSpPr/>
          <p:nvPr/>
        </p:nvGrpSpPr>
        <p:grpSpPr>
          <a:xfrm>
            <a:off x="306310" y="3936883"/>
            <a:ext cx="773211" cy="2454391"/>
            <a:chOff x="306310" y="3565408"/>
            <a:chExt cx="773211" cy="2454391"/>
          </a:xfrm>
        </p:grpSpPr>
        <p:grpSp>
          <p:nvGrpSpPr>
            <p:cNvPr id="38" name="Group 37">
              <a:extLst>
                <a:ext uri="{FF2B5EF4-FFF2-40B4-BE49-F238E27FC236}">
                  <a16:creationId xmlns:a16="http://schemas.microsoft.com/office/drawing/2014/main" id="{E4CE89FD-A503-40A4-96E8-BA29FF7AA2F0}"/>
                </a:ext>
              </a:extLst>
            </p:cNvPr>
            <p:cNvGrpSpPr/>
            <p:nvPr/>
          </p:nvGrpSpPr>
          <p:grpSpPr>
            <a:xfrm>
              <a:off x="692916" y="3565408"/>
              <a:ext cx="272423" cy="2454391"/>
              <a:chOff x="5500914" y="3821112"/>
              <a:chExt cx="493486" cy="1840550"/>
            </a:xfrm>
          </p:grpSpPr>
          <p:cxnSp>
            <p:nvCxnSpPr>
              <p:cNvPr id="40" name="Straight Connector 39">
                <a:extLst>
                  <a:ext uri="{FF2B5EF4-FFF2-40B4-BE49-F238E27FC236}">
                    <a16:creationId xmlns:a16="http://schemas.microsoft.com/office/drawing/2014/main" id="{78806FA5-2E2F-46F9-90FB-06AC8B0B001F}"/>
                  </a:ext>
                </a:extLst>
              </p:cNvPr>
              <p:cNvCxnSpPr/>
              <p:nvPr/>
            </p:nvCxnSpPr>
            <p:spPr>
              <a:xfrm>
                <a:off x="5500914" y="3821112"/>
                <a:ext cx="49348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DE65867-3115-4C2C-9224-28729D3FD53C}"/>
                  </a:ext>
                </a:extLst>
              </p:cNvPr>
              <p:cNvCxnSpPr/>
              <p:nvPr/>
            </p:nvCxnSpPr>
            <p:spPr>
              <a:xfrm>
                <a:off x="5500914" y="5661660"/>
                <a:ext cx="49348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A20303-52AB-49DF-B9A0-93ADE7B95FB6}"/>
                  </a:ext>
                </a:extLst>
              </p:cNvPr>
              <p:cNvCxnSpPr>
                <a:cxnSpLocks/>
              </p:cNvCxnSpPr>
              <p:nvPr/>
            </p:nvCxnSpPr>
            <p:spPr>
              <a:xfrm>
                <a:off x="5500916" y="3821112"/>
                <a:ext cx="0" cy="184055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50F7207A-39EB-4B9B-A9C3-73120E087D2E}"/>
                </a:ext>
              </a:extLst>
            </p:cNvPr>
            <p:cNvSpPr txBox="1"/>
            <p:nvPr/>
          </p:nvSpPr>
          <p:spPr>
            <a:xfrm>
              <a:off x="306310" y="4620248"/>
              <a:ext cx="773211" cy="344710"/>
            </a:xfrm>
            <a:prstGeom prst="rect">
              <a:avLst/>
            </a:prstGeom>
            <a:solidFill>
              <a:schemeClr val="bg1"/>
            </a:solidFill>
            <a:ln>
              <a:noFill/>
            </a:ln>
          </p:spPr>
          <p:txBody>
            <a:bodyPr wrap="square" lIns="0" tIns="0" rIns="0" bIns="0" rtlCol="0">
              <a:spAutoFit/>
            </a:bodyPr>
            <a:lstStyle/>
            <a:p>
              <a:pPr marL="0" marR="0" lvl="0" indent="0" algn="ctr" defTabSz="932205" rtl="0" eaLnBrk="1" fontAlgn="auto" latinLnBrk="0" hangingPunct="1">
                <a:lnSpc>
                  <a:spcPct val="80000"/>
                </a:lnSpc>
                <a:spcBef>
                  <a:spcPts val="400"/>
                </a:spcBef>
                <a:spcAft>
                  <a:spcPts val="0"/>
                </a:spcAft>
                <a:buClrTx/>
                <a:buSzPct val="90000"/>
                <a:buFontTx/>
                <a:buNone/>
                <a:tabLst/>
                <a:defRPr/>
              </a:pPr>
              <a:r>
                <a:rPr kumimoji="0" lang="en-US" sz="1400" b="0" i="0" u="none" strike="noStrike" kern="1200" cap="none" spc="0" normalizeH="0" baseline="0" noProof="0">
                  <a:ln>
                    <a:noFill/>
                  </a:ln>
                  <a:solidFill>
                    <a:srgbClr val="44546A"/>
                  </a:solidFill>
                  <a:effectLst/>
                  <a:uLnTx/>
                  <a:uFillTx/>
                  <a:latin typeface="Segoe UI Semibold"/>
                  <a:ea typeface="+mn-ea"/>
                  <a:cs typeface="Segoe UI" panose="020B0502040204020203" pitchFamily="34" charset="0"/>
                </a:rPr>
                <a:t>Ready</a:t>
              </a:r>
              <a:br>
                <a:rPr kumimoji="0" lang="en-US" sz="1400" b="0" i="0" u="none" strike="noStrike" kern="1200" cap="none" spc="0" normalizeH="0" baseline="0" noProof="0">
                  <a:ln>
                    <a:noFill/>
                  </a:ln>
                  <a:solidFill>
                    <a:srgbClr val="44546A"/>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44546A"/>
                  </a:solidFill>
                  <a:effectLst/>
                  <a:uLnTx/>
                  <a:uFillTx/>
                  <a:latin typeface="Segoe UI Semibold"/>
                  <a:ea typeface="+mn-ea"/>
                  <a:cs typeface="Segoe UI" panose="020B0502040204020203" pitchFamily="34" charset="0"/>
                </a:rPr>
                <a:t>to use</a:t>
              </a:r>
            </a:p>
          </p:txBody>
        </p:sp>
      </p:grpSp>
      <p:grpSp>
        <p:nvGrpSpPr>
          <p:cNvPr id="43" name="Group 42">
            <a:extLst>
              <a:ext uri="{FF2B5EF4-FFF2-40B4-BE49-F238E27FC236}">
                <a16:creationId xmlns:a16="http://schemas.microsoft.com/office/drawing/2014/main" id="{DE00B5AF-6365-49E0-B0F2-E254DBE55A12}"/>
              </a:ext>
            </a:extLst>
          </p:cNvPr>
          <p:cNvGrpSpPr/>
          <p:nvPr/>
        </p:nvGrpSpPr>
        <p:grpSpPr>
          <a:xfrm>
            <a:off x="306310" y="1402189"/>
            <a:ext cx="773211" cy="2454391"/>
            <a:chOff x="306310" y="3565408"/>
            <a:chExt cx="773211" cy="2454391"/>
          </a:xfrm>
        </p:grpSpPr>
        <p:grpSp>
          <p:nvGrpSpPr>
            <p:cNvPr id="44" name="Group 43">
              <a:extLst>
                <a:ext uri="{FF2B5EF4-FFF2-40B4-BE49-F238E27FC236}">
                  <a16:creationId xmlns:a16="http://schemas.microsoft.com/office/drawing/2014/main" id="{9D81510E-2065-42CB-8EBB-9CB5A80689CB}"/>
                </a:ext>
              </a:extLst>
            </p:cNvPr>
            <p:cNvGrpSpPr/>
            <p:nvPr/>
          </p:nvGrpSpPr>
          <p:grpSpPr>
            <a:xfrm>
              <a:off x="692916" y="3565408"/>
              <a:ext cx="272423" cy="2454391"/>
              <a:chOff x="5500914" y="3821112"/>
              <a:chExt cx="493486" cy="1840550"/>
            </a:xfrm>
          </p:grpSpPr>
          <p:cxnSp>
            <p:nvCxnSpPr>
              <p:cNvPr id="46" name="Straight Connector 45">
                <a:extLst>
                  <a:ext uri="{FF2B5EF4-FFF2-40B4-BE49-F238E27FC236}">
                    <a16:creationId xmlns:a16="http://schemas.microsoft.com/office/drawing/2014/main" id="{8C2F2F39-098C-446C-A20C-FA098D49A37E}"/>
                  </a:ext>
                </a:extLst>
              </p:cNvPr>
              <p:cNvCxnSpPr/>
              <p:nvPr/>
            </p:nvCxnSpPr>
            <p:spPr>
              <a:xfrm>
                <a:off x="5500914" y="3821112"/>
                <a:ext cx="49348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A2D2376-2763-4285-999C-7D6157F24C7A}"/>
                  </a:ext>
                </a:extLst>
              </p:cNvPr>
              <p:cNvCxnSpPr/>
              <p:nvPr/>
            </p:nvCxnSpPr>
            <p:spPr>
              <a:xfrm>
                <a:off x="5500914" y="5661660"/>
                <a:ext cx="493486"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9F5A36C-1200-4797-A966-BA17145FDB5E}"/>
                  </a:ext>
                </a:extLst>
              </p:cNvPr>
              <p:cNvCxnSpPr>
                <a:cxnSpLocks/>
              </p:cNvCxnSpPr>
              <p:nvPr/>
            </p:nvCxnSpPr>
            <p:spPr>
              <a:xfrm>
                <a:off x="5500916" y="3821112"/>
                <a:ext cx="0" cy="184055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FDE420C2-1242-480E-8917-0EA710706603}"/>
                </a:ext>
              </a:extLst>
            </p:cNvPr>
            <p:cNvSpPr txBox="1"/>
            <p:nvPr/>
          </p:nvSpPr>
          <p:spPr>
            <a:xfrm>
              <a:off x="306310" y="4620248"/>
              <a:ext cx="773211" cy="344710"/>
            </a:xfrm>
            <a:prstGeom prst="rect">
              <a:avLst/>
            </a:prstGeom>
            <a:solidFill>
              <a:schemeClr val="bg1"/>
            </a:solidFill>
          </p:spPr>
          <p:txBody>
            <a:bodyPr wrap="square" lIns="0" tIns="0" rIns="0" bIns="0" rtlCol="0" anchor="ctr">
              <a:spAutoFit/>
            </a:bodyPr>
            <a:lstStyle/>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44546A"/>
                  </a:solidFill>
                  <a:effectLst/>
                  <a:uLnTx/>
                  <a:uFillTx/>
                  <a:latin typeface="Segoe UI Semibold"/>
                  <a:ea typeface="+mn-ea"/>
                  <a:cs typeface="Segoe UI" panose="020B0502040204020203" pitchFamily="34" charset="0"/>
                </a:rPr>
                <a:t>Custom</a:t>
              </a:r>
            </a:p>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44546A"/>
                  </a:solidFill>
                  <a:effectLst/>
                  <a:uLnTx/>
                  <a:uFillTx/>
                  <a:latin typeface="Segoe UI Semibold"/>
                  <a:ea typeface="+mn-ea"/>
                  <a:cs typeface="Segoe UI" panose="020B0502040204020203" pitchFamily="34" charset="0"/>
                </a:rPr>
                <a:t>Apps</a:t>
              </a:r>
            </a:p>
          </p:txBody>
        </p:sp>
      </p:grpSp>
      <p:sp>
        <p:nvSpPr>
          <p:cNvPr id="49" name="Rectangle 48">
            <a:extLst>
              <a:ext uri="{FF2B5EF4-FFF2-40B4-BE49-F238E27FC236}">
                <a16:creationId xmlns:a16="http://schemas.microsoft.com/office/drawing/2014/main" id="{26A1BF04-7BFE-41A1-BD9A-90093F641F76}"/>
              </a:ext>
            </a:extLst>
          </p:cNvPr>
          <p:cNvSpPr/>
          <p:nvPr/>
        </p:nvSpPr>
        <p:spPr bwMode="auto">
          <a:xfrm>
            <a:off x="1117600" y="1402189"/>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Vertical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solutions</a:t>
            </a:r>
          </a:p>
        </p:txBody>
      </p:sp>
      <p:sp>
        <p:nvSpPr>
          <p:cNvPr id="50" name="TextBox 49">
            <a:extLst>
              <a:ext uri="{FF2B5EF4-FFF2-40B4-BE49-F238E27FC236}">
                <a16:creationId xmlns:a16="http://schemas.microsoft.com/office/drawing/2014/main" id="{CC0D7D99-9FA0-4E6C-974E-C7105BFCAB60}"/>
              </a:ext>
            </a:extLst>
          </p:cNvPr>
          <p:cNvSpPr txBox="1"/>
          <p:nvPr/>
        </p:nvSpPr>
        <p:spPr>
          <a:xfrm>
            <a:off x="8928132" y="1925969"/>
            <a:ext cx="44468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prstClr val="black"/>
                </a:solidFill>
                <a:effectLst/>
                <a:uLnTx/>
                <a:uFillTx/>
                <a:latin typeface="Segoe UI"/>
                <a:ea typeface="+mn-ea"/>
                <a:cs typeface="Segoe UI" panose="020B0502040204020203" pitchFamily="34" charset="0"/>
              </a:rPr>
              <a:t>Retail</a:t>
            </a:r>
          </a:p>
        </p:txBody>
      </p:sp>
      <p:sp>
        <p:nvSpPr>
          <p:cNvPr id="51" name="shopping cart">
            <a:extLst>
              <a:ext uri="{FF2B5EF4-FFF2-40B4-BE49-F238E27FC236}">
                <a16:creationId xmlns:a16="http://schemas.microsoft.com/office/drawing/2014/main" id="{81F60BB8-9813-4012-9A0E-4DCADA680631}"/>
              </a:ext>
            </a:extLst>
          </p:cNvPr>
          <p:cNvSpPr>
            <a:spLocks noChangeAspect="1" noEditPoints="1"/>
          </p:cNvSpPr>
          <p:nvPr/>
        </p:nvSpPr>
        <p:spPr bwMode="auto">
          <a:xfrm>
            <a:off x="8432255" y="1887970"/>
            <a:ext cx="314718" cy="257198"/>
          </a:xfrm>
          <a:custGeom>
            <a:avLst/>
            <a:gdLst>
              <a:gd name="T0" fmla="*/ 149 w 278"/>
              <a:gd name="T1" fmla="*/ 215 h 228"/>
              <a:gd name="T2" fmla="*/ 163 w 278"/>
              <a:gd name="T3" fmla="*/ 201 h 228"/>
              <a:gd name="T4" fmla="*/ 177 w 278"/>
              <a:gd name="T5" fmla="*/ 215 h 228"/>
              <a:gd name="T6" fmla="*/ 163 w 278"/>
              <a:gd name="T7" fmla="*/ 228 h 228"/>
              <a:gd name="T8" fmla="*/ 149 w 278"/>
              <a:gd name="T9" fmla="*/ 215 h 228"/>
              <a:gd name="T10" fmla="*/ 31 w 278"/>
              <a:gd name="T11" fmla="*/ 215 h 228"/>
              <a:gd name="T12" fmla="*/ 45 w 278"/>
              <a:gd name="T13" fmla="*/ 228 h 228"/>
              <a:gd name="T14" fmla="*/ 58 w 278"/>
              <a:gd name="T15" fmla="*/ 215 h 228"/>
              <a:gd name="T16" fmla="*/ 45 w 278"/>
              <a:gd name="T17" fmla="*/ 201 h 228"/>
              <a:gd name="T18" fmla="*/ 31 w 278"/>
              <a:gd name="T19" fmla="*/ 215 h 228"/>
              <a:gd name="T20" fmla="*/ 16 w 278"/>
              <a:gd name="T21" fmla="*/ 181 h 228"/>
              <a:gd name="T22" fmla="*/ 184 w 278"/>
              <a:gd name="T23" fmla="*/ 181 h 228"/>
              <a:gd name="T24" fmla="*/ 228 w 278"/>
              <a:gd name="T25" fmla="*/ 0 h 228"/>
              <a:gd name="T26" fmla="*/ 278 w 278"/>
              <a:gd name="T27" fmla="*/ 0 h 228"/>
              <a:gd name="T28" fmla="*/ 221 w 278"/>
              <a:gd name="T29" fmla="*/ 28 h 228"/>
              <a:gd name="T30" fmla="*/ 0 w 278"/>
              <a:gd name="T31" fmla="*/ 28 h 228"/>
              <a:gd name="T32" fmla="*/ 26 w 278"/>
              <a:gd name="T33" fmla="*/ 137 h 228"/>
              <a:gd name="T34" fmla="*/ 194 w 278"/>
              <a:gd name="T35"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228">
                <a:moveTo>
                  <a:pt x="149" y="215"/>
                </a:moveTo>
                <a:cubicBezTo>
                  <a:pt x="149" y="207"/>
                  <a:pt x="156" y="201"/>
                  <a:pt x="163" y="201"/>
                </a:cubicBezTo>
                <a:cubicBezTo>
                  <a:pt x="171" y="201"/>
                  <a:pt x="177" y="207"/>
                  <a:pt x="177" y="215"/>
                </a:cubicBezTo>
                <a:cubicBezTo>
                  <a:pt x="177" y="222"/>
                  <a:pt x="171" y="228"/>
                  <a:pt x="163" y="228"/>
                </a:cubicBezTo>
                <a:cubicBezTo>
                  <a:pt x="156" y="228"/>
                  <a:pt x="149" y="222"/>
                  <a:pt x="149" y="215"/>
                </a:cubicBezTo>
                <a:close/>
                <a:moveTo>
                  <a:pt x="31" y="215"/>
                </a:moveTo>
                <a:cubicBezTo>
                  <a:pt x="31" y="222"/>
                  <a:pt x="37" y="228"/>
                  <a:pt x="45" y="228"/>
                </a:cubicBezTo>
                <a:cubicBezTo>
                  <a:pt x="52" y="228"/>
                  <a:pt x="58" y="222"/>
                  <a:pt x="58" y="215"/>
                </a:cubicBezTo>
                <a:cubicBezTo>
                  <a:pt x="58" y="207"/>
                  <a:pt x="52" y="201"/>
                  <a:pt x="45" y="201"/>
                </a:cubicBezTo>
                <a:cubicBezTo>
                  <a:pt x="37" y="201"/>
                  <a:pt x="31" y="207"/>
                  <a:pt x="31" y="215"/>
                </a:cubicBezTo>
                <a:close/>
                <a:moveTo>
                  <a:pt x="16" y="181"/>
                </a:moveTo>
                <a:cubicBezTo>
                  <a:pt x="184" y="181"/>
                  <a:pt x="184" y="181"/>
                  <a:pt x="184" y="181"/>
                </a:cubicBezTo>
                <a:cubicBezTo>
                  <a:pt x="228" y="0"/>
                  <a:pt x="228" y="0"/>
                  <a:pt x="228" y="0"/>
                </a:cubicBezTo>
                <a:cubicBezTo>
                  <a:pt x="278" y="0"/>
                  <a:pt x="278" y="0"/>
                  <a:pt x="278" y="0"/>
                </a:cubicBezTo>
                <a:moveTo>
                  <a:pt x="221" y="28"/>
                </a:moveTo>
                <a:cubicBezTo>
                  <a:pt x="0" y="28"/>
                  <a:pt x="0" y="28"/>
                  <a:pt x="0" y="28"/>
                </a:cubicBezTo>
                <a:cubicBezTo>
                  <a:pt x="26" y="137"/>
                  <a:pt x="26" y="137"/>
                  <a:pt x="26" y="137"/>
                </a:cubicBezTo>
                <a:cubicBezTo>
                  <a:pt x="194" y="137"/>
                  <a:pt x="194" y="137"/>
                  <a:pt x="194" y="137"/>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2" name="TextBox 51">
            <a:extLst>
              <a:ext uri="{FF2B5EF4-FFF2-40B4-BE49-F238E27FC236}">
                <a16:creationId xmlns:a16="http://schemas.microsoft.com/office/drawing/2014/main" id="{08A7426E-2A76-4C6F-907D-475970487E48}"/>
              </a:ext>
            </a:extLst>
          </p:cNvPr>
          <p:cNvSpPr txBox="1"/>
          <p:nvPr/>
        </p:nvSpPr>
        <p:spPr>
          <a:xfrm>
            <a:off x="4079625" y="1925970"/>
            <a:ext cx="867462"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prstClr val="black"/>
                </a:solidFill>
                <a:effectLst/>
                <a:uLnTx/>
                <a:uFillTx/>
                <a:latin typeface="Segoe UI"/>
                <a:ea typeface="+mn-ea"/>
                <a:cs typeface="Segoe UI" panose="020B0502040204020203" pitchFamily="34" charset="0"/>
              </a:rPr>
              <a:t>Healthcare</a:t>
            </a:r>
          </a:p>
        </p:txBody>
      </p:sp>
      <p:sp>
        <p:nvSpPr>
          <p:cNvPr id="53" name="heart">
            <a:extLst>
              <a:ext uri="{FF2B5EF4-FFF2-40B4-BE49-F238E27FC236}">
                <a16:creationId xmlns:a16="http://schemas.microsoft.com/office/drawing/2014/main" id="{14B8FF0E-C747-4666-A54A-F8220C598F6F}"/>
              </a:ext>
            </a:extLst>
          </p:cNvPr>
          <p:cNvSpPr>
            <a:spLocks noChangeAspect="1" noEditPoints="1"/>
          </p:cNvSpPr>
          <p:nvPr/>
        </p:nvSpPr>
        <p:spPr bwMode="auto">
          <a:xfrm>
            <a:off x="3582974" y="1891151"/>
            <a:ext cx="272100" cy="247052"/>
          </a:xfrm>
          <a:custGeom>
            <a:avLst/>
            <a:gdLst>
              <a:gd name="T0" fmla="*/ 306 w 329"/>
              <a:gd name="T1" fmla="*/ 154 h 299"/>
              <a:gd name="T2" fmla="*/ 306 w 329"/>
              <a:gd name="T3" fmla="*/ 154 h 299"/>
              <a:gd name="T4" fmla="*/ 298 w 329"/>
              <a:gd name="T5" fmla="*/ 162 h 299"/>
              <a:gd name="T6" fmla="*/ 164 w 329"/>
              <a:gd name="T7" fmla="*/ 299 h 299"/>
              <a:gd name="T8" fmla="*/ 30 w 329"/>
              <a:gd name="T9" fmla="*/ 162 h 299"/>
              <a:gd name="T10" fmla="*/ 23 w 329"/>
              <a:gd name="T11" fmla="*/ 154 h 299"/>
              <a:gd name="T12" fmla="*/ 23 w 329"/>
              <a:gd name="T13" fmla="*/ 154 h 299"/>
              <a:gd name="T14" fmla="*/ 23 w 329"/>
              <a:gd name="T15" fmla="*/ 154 h 299"/>
              <a:gd name="T16" fmla="*/ 0 w 329"/>
              <a:gd name="T17" fmla="*/ 93 h 299"/>
              <a:gd name="T18" fmla="*/ 93 w 329"/>
              <a:gd name="T19" fmla="*/ 0 h 299"/>
              <a:gd name="T20" fmla="*/ 164 w 329"/>
              <a:gd name="T21" fmla="*/ 34 h 299"/>
              <a:gd name="T22" fmla="*/ 236 w 329"/>
              <a:gd name="T23" fmla="*/ 0 h 299"/>
              <a:gd name="T24" fmla="*/ 329 w 329"/>
              <a:gd name="T25" fmla="*/ 93 h 299"/>
              <a:gd name="T26" fmla="*/ 306 w 329"/>
              <a:gd name="T27" fmla="*/ 153 h 299"/>
              <a:gd name="T28" fmla="*/ 306 w 329"/>
              <a:gd name="T29" fmla="*/ 154 h 299"/>
              <a:gd name="T30" fmla="*/ 306 w 329"/>
              <a:gd name="T31" fmla="*/ 154 h 299"/>
              <a:gd name="T32" fmla="*/ 251 w 329"/>
              <a:gd name="T33" fmla="*/ 154 h 299"/>
              <a:gd name="T34" fmla="*/ 211 w 329"/>
              <a:gd name="T35" fmla="*/ 76 h 299"/>
              <a:gd name="T36" fmla="*/ 156 w 329"/>
              <a:gd name="T37" fmla="*/ 204 h 299"/>
              <a:gd name="T38" fmla="*/ 101 w 329"/>
              <a:gd name="T39" fmla="*/ 104 h 299"/>
              <a:gd name="T40" fmla="*/ 65 w 329"/>
              <a:gd name="T41" fmla="*/ 162 h 299"/>
              <a:gd name="T42" fmla="*/ 30 w 329"/>
              <a:gd name="T43" fmla="*/ 16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9">
                <a:moveTo>
                  <a:pt x="306" y="154"/>
                </a:moveTo>
                <a:cubicBezTo>
                  <a:pt x="306" y="154"/>
                  <a:pt x="306" y="154"/>
                  <a:pt x="306" y="154"/>
                </a:cubicBezTo>
                <a:cubicBezTo>
                  <a:pt x="304" y="157"/>
                  <a:pt x="301" y="159"/>
                  <a:pt x="298" y="162"/>
                </a:cubicBezTo>
                <a:cubicBezTo>
                  <a:pt x="164" y="299"/>
                  <a:pt x="164" y="299"/>
                  <a:pt x="164" y="299"/>
                </a:cubicBezTo>
                <a:cubicBezTo>
                  <a:pt x="30" y="162"/>
                  <a:pt x="30" y="162"/>
                  <a:pt x="30" y="162"/>
                </a:cubicBezTo>
                <a:cubicBezTo>
                  <a:pt x="28" y="159"/>
                  <a:pt x="25" y="156"/>
                  <a:pt x="23" y="154"/>
                </a:cubicBezTo>
                <a:cubicBezTo>
                  <a:pt x="23" y="154"/>
                  <a:pt x="23" y="154"/>
                  <a:pt x="23" y="154"/>
                </a:cubicBezTo>
                <a:cubicBezTo>
                  <a:pt x="23" y="154"/>
                  <a:pt x="23" y="154"/>
                  <a:pt x="23" y="154"/>
                </a:cubicBezTo>
                <a:cubicBezTo>
                  <a:pt x="8" y="137"/>
                  <a:pt x="0" y="116"/>
                  <a:pt x="0" y="93"/>
                </a:cubicBezTo>
                <a:cubicBezTo>
                  <a:pt x="0" y="42"/>
                  <a:pt x="41" y="0"/>
                  <a:pt x="93" y="0"/>
                </a:cubicBezTo>
                <a:cubicBezTo>
                  <a:pt x="122" y="0"/>
                  <a:pt x="147" y="14"/>
                  <a:pt x="164" y="34"/>
                </a:cubicBezTo>
                <a:cubicBezTo>
                  <a:pt x="181" y="14"/>
                  <a:pt x="207" y="0"/>
                  <a:pt x="236" y="0"/>
                </a:cubicBezTo>
                <a:cubicBezTo>
                  <a:pt x="287" y="0"/>
                  <a:pt x="329" y="42"/>
                  <a:pt x="329" y="93"/>
                </a:cubicBezTo>
                <a:cubicBezTo>
                  <a:pt x="329" y="116"/>
                  <a:pt x="320" y="137"/>
                  <a:pt x="306" y="153"/>
                </a:cubicBezTo>
                <a:lnTo>
                  <a:pt x="306" y="154"/>
                </a:lnTo>
                <a:close/>
                <a:moveTo>
                  <a:pt x="306" y="154"/>
                </a:moveTo>
                <a:cubicBezTo>
                  <a:pt x="251" y="154"/>
                  <a:pt x="251" y="154"/>
                  <a:pt x="251" y="154"/>
                </a:cubicBezTo>
                <a:cubicBezTo>
                  <a:pt x="211" y="76"/>
                  <a:pt x="211" y="76"/>
                  <a:pt x="211" y="76"/>
                </a:cubicBezTo>
                <a:cubicBezTo>
                  <a:pt x="156" y="204"/>
                  <a:pt x="156" y="204"/>
                  <a:pt x="156" y="204"/>
                </a:cubicBezTo>
                <a:cubicBezTo>
                  <a:pt x="101" y="104"/>
                  <a:pt x="101" y="104"/>
                  <a:pt x="101" y="104"/>
                </a:cubicBezTo>
                <a:cubicBezTo>
                  <a:pt x="65" y="162"/>
                  <a:pt x="65" y="162"/>
                  <a:pt x="65" y="162"/>
                </a:cubicBezTo>
                <a:cubicBezTo>
                  <a:pt x="30" y="162"/>
                  <a:pt x="30" y="162"/>
                  <a:pt x="30" y="162"/>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4" name="TextBox 53">
            <a:extLst>
              <a:ext uri="{FF2B5EF4-FFF2-40B4-BE49-F238E27FC236}">
                <a16:creationId xmlns:a16="http://schemas.microsoft.com/office/drawing/2014/main" id="{AA1ED57A-B739-4490-A654-60CCFEB089D9}"/>
              </a:ext>
            </a:extLst>
          </p:cNvPr>
          <p:cNvSpPr txBox="1"/>
          <p:nvPr/>
        </p:nvSpPr>
        <p:spPr>
          <a:xfrm>
            <a:off x="10681498" y="1925969"/>
            <a:ext cx="63865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prstClr val="black"/>
                </a:solidFill>
                <a:effectLst/>
                <a:uLnTx/>
                <a:uFillTx/>
                <a:latin typeface="Segoe UI"/>
                <a:ea typeface="+mn-ea"/>
                <a:cs typeface="Segoe UI" panose="020B0502040204020203" pitchFamily="34" charset="0"/>
              </a:rPr>
              <a:t>Banking</a:t>
            </a:r>
          </a:p>
        </p:txBody>
      </p:sp>
      <p:sp>
        <p:nvSpPr>
          <p:cNvPr id="55" name="building_5">
            <a:extLst>
              <a:ext uri="{FF2B5EF4-FFF2-40B4-BE49-F238E27FC236}">
                <a16:creationId xmlns:a16="http://schemas.microsoft.com/office/drawing/2014/main" id="{A20AC747-97B8-45DA-8B22-FD3EA0127F88}"/>
              </a:ext>
            </a:extLst>
          </p:cNvPr>
          <p:cNvSpPr>
            <a:spLocks noChangeAspect="1" noEditPoints="1"/>
          </p:cNvSpPr>
          <p:nvPr/>
        </p:nvSpPr>
        <p:spPr bwMode="auto">
          <a:xfrm>
            <a:off x="10266343" y="1895705"/>
            <a:ext cx="277790" cy="23794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56" name="TextBox 55">
            <a:extLst>
              <a:ext uri="{FF2B5EF4-FFF2-40B4-BE49-F238E27FC236}">
                <a16:creationId xmlns:a16="http://schemas.microsoft.com/office/drawing/2014/main" id="{BB2A4202-2316-496E-8E0A-F5AD3DE3C8FE}"/>
              </a:ext>
            </a:extLst>
          </p:cNvPr>
          <p:cNvSpPr txBox="1"/>
          <p:nvPr/>
        </p:nvSpPr>
        <p:spPr>
          <a:xfrm>
            <a:off x="6382920" y="1925969"/>
            <a:ext cx="1155810"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prstClr val="black"/>
                </a:solidFill>
                <a:effectLst/>
                <a:uLnTx/>
                <a:uFillTx/>
                <a:latin typeface="Segoe UI"/>
                <a:ea typeface="+mn-ea"/>
                <a:cs typeface="Segoe UI" panose="020B0502040204020203" pitchFamily="34" charset="0"/>
              </a:rPr>
              <a:t>Manufacturing</a:t>
            </a:r>
          </a:p>
        </p:txBody>
      </p:sp>
      <p:sp>
        <p:nvSpPr>
          <p:cNvPr id="57" name="factory_2">
            <a:extLst>
              <a:ext uri="{FF2B5EF4-FFF2-40B4-BE49-F238E27FC236}">
                <a16:creationId xmlns:a16="http://schemas.microsoft.com/office/drawing/2014/main" id="{1A941705-5688-480B-B16E-9DA5E906FC70}"/>
              </a:ext>
            </a:extLst>
          </p:cNvPr>
          <p:cNvSpPr>
            <a:spLocks noChangeAspect="1"/>
          </p:cNvSpPr>
          <p:nvPr/>
        </p:nvSpPr>
        <p:spPr bwMode="auto">
          <a:xfrm>
            <a:off x="5840612" y="1885159"/>
            <a:ext cx="314718" cy="259037"/>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3548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500"/>
                            </p:stCondLst>
                            <p:childTnLst>
                              <p:par>
                                <p:cTn id="12" presetID="2" presetClass="entr" presetSubtype="2" decel="10000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750" fill="hold"/>
                                        <p:tgtEl>
                                          <p:spTgt spid="15"/>
                                        </p:tgtEl>
                                        <p:attrNameLst>
                                          <p:attrName>ppt_x</p:attrName>
                                        </p:attrNameLst>
                                      </p:cBhvr>
                                      <p:tavLst>
                                        <p:tav tm="0">
                                          <p:val>
                                            <p:strVal val="1+#ppt_w/2"/>
                                          </p:val>
                                        </p:tav>
                                        <p:tav tm="100000">
                                          <p:val>
                                            <p:strVal val="#ppt_x"/>
                                          </p:val>
                                        </p:tav>
                                      </p:tavLst>
                                    </p:anim>
                                    <p:anim calcmode="lin" valueType="num">
                                      <p:cBhvr additive="base">
                                        <p:cTn id="15" dur="75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2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750" fill="hold"/>
                                        <p:tgtEl>
                                          <p:spTgt spid="10"/>
                                        </p:tgtEl>
                                        <p:attrNameLst>
                                          <p:attrName>ppt_x</p:attrName>
                                        </p:attrNameLst>
                                      </p:cBhvr>
                                      <p:tavLst>
                                        <p:tav tm="0">
                                          <p:val>
                                            <p:strVal val="1+#ppt_w/2"/>
                                          </p:val>
                                        </p:tav>
                                        <p:tav tm="100000">
                                          <p:val>
                                            <p:strVal val="#ppt_x"/>
                                          </p:val>
                                        </p:tav>
                                      </p:tavLst>
                                    </p:anim>
                                    <p:anim calcmode="lin" valueType="num">
                                      <p:cBhvr additive="base">
                                        <p:cTn id="19" dur="75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40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750" fill="hold"/>
                                        <p:tgtEl>
                                          <p:spTgt spid="12"/>
                                        </p:tgtEl>
                                        <p:attrNameLst>
                                          <p:attrName>ppt_x</p:attrName>
                                        </p:attrNameLst>
                                      </p:cBhvr>
                                      <p:tavLst>
                                        <p:tav tm="0">
                                          <p:val>
                                            <p:strVal val="1+#ppt_w/2"/>
                                          </p:val>
                                        </p:tav>
                                        <p:tav tm="100000">
                                          <p:val>
                                            <p:strVal val="#ppt_x"/>
                                          </p:val>
                                        </p:tav>
                                      </p:tavLst>
                                    </p:anim>
                                    <p:anim calcmode="lin" valueType="num">
                                      <p:cBhvr additive="base">
                                        <p:cTn id="23" dur="75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60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750" fill="hold"/>
                                        <p:tgtEl>
                                          <p:spTgt spid="11"/>
                                        </p:tgtEl>
                                        <p:attrNameLst>
                                          <p:attrName>ppt_x</p:attrName>
                                        </p:attrNameLst>
                                      </p:cBhvr>
                                      <p:tavLst>
                                        <p:tav tm="0">
                                          <p:val>
                                            <p:strVal val="1+#ppt_w/2"/>
                                          </p:val>
                                        </p:tav>
                                        <p:tav tm="100000">
                                          <p:val>
                                            <p:strVal val="#ppt_x"/>
                                          </p:val>
                                        </p:tav>
                                      </p:tavLst>
                                    </p:anim>
                                    <p:anim calcmode="lin" valueType="num">
                                      <p:cBhvr additive="base">
                                        <p:cTn id="27" dur="750" fill="hold"/>
                                        <p:tgtEl>
                                          <p:spTgt spid="11"/>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8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750" fill="hold"/>
                                        <p:tgtEl>
                                          <p:spTgt spid="6"/>
                                        </p:tgtEl>
                                        <p:attrNameLst>
                                          <p:attrName>ppt_x</p:attrName>
                                        </p:attrNameLst>
                                      </p:cBhvr>
                                      <p:tavLst>
                                        <p:tav tm="0">
                                          <p:val>
                                            <p:strVal val="1+#ppt_w/2"/>
                                          </p:val>
                                        </p:tav>
                                        <p:tav tm="100000">
                                          <p:val>
                                            <p:strVal val="#ppt_x"/>
                                          </p:val>
                                        </p:tav>
                                      </p:tavLst>
                                    </p:anim>
                                    <p:anim calcmode="lin" valueType="num">
                                      <p:cBhvr additive="base">
                                        <p:cTn id="31" dur="750" fill="hold"/>
                                        <p:tgtEl>
                                          <p:spTgt spid="6"/>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750" fill="hold"/>
                                        <p:tgtEl>
                                          <p:spTgt spid="7"/>
                                        </p:tgtEl>
                                        <p:attrNameLst>
                                          <p:attrName>ppt_x</p:attrName>
                                        </p:attrNameLst>
                                      </p:cBhvr>
                                      <p:tavLst>
                                        <p:tav tm="0">
                                          <p:val>
                                            <p:strVal val="1+#ppt_w/2"/>
                                          </p:val>
                                        </p:tav>
                                        <p:tav tm="100000">
                                          <p:val>
                                            <p:strVal val="#ppt_x"/>
                                          </p:val>
                                        </p:tav>
                                      </p:tavLst>
                                    </p:anim>
                                    <p:anim calcmode="lin" valueType="num">
                                      <p:cBhvr additive="base">
                                        <p:cTn id="35" dur="750" fill="hold"/>
                                        <p:tgtEl>
                                          <p:spTgt spid="7"/>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1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140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750" fill="hold"/>
                                        <p:tgtEl>
                                          <p:spTgt spid="13"/>
                                        </p:tgtEl>
                                        <p:attrNameLst>
                                          <p:attrName>ppt_x</p:attrName>
                                        </p:attrNameLst>
                                      </p:cBhvr>
                                      <p:tavLst>
                                        <p:tav tm="0">
                                          <p:val>
                                            <p:strVal val="1+#ppt_w/2"/>
                                          </p:val>
                                        </p:tav>
                                        <p:tav tm="100000">
                                          <p:val>
                                            <p:strVal val="#ppt_x"/>
                                          </p:val>
                                        </p:tav>
                                      </p:tavLst>
                                    </p:anim>
                                    <p:anim calcmode="lin" valueType="num">
                                      <p:cBhvr additive="base">
                                        <p:cTn id="43" dur="750" fill="hold"/>
                                        <p:tgtEl>
                                          <p:spTgt spid="13"/>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160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750" fill="hold"/>
                                        <p:tgtEl>
                                          <p:spTgt spid="9"/>
                                        </p:tgtEl>
                                        <p:attrNameLst>
                                          <p:attrName>ppt_x</p:attrName>
                                        </p:attrNameLst>
                                      </p:cBhvr>
                                      <p:tavLst>
                                        <p:tav tm="0">
                                          <p:val>
                                            <p:strVal val="1+#ppt_w/2"/>
                                          </p:val>
                                        </p:tav>
                                        <p:tav tm="100000">
                                          <p:val>
                                            <p:strVal val="#ppt_x"/>
                                          </p:val>
                                        </p:tav>
                                      </p:tavLst>
                                    </p:anim>
                                    <p:anim calcmode="lin" valueType="num">
                                      <p:cBhvr additive="base">
                                        <p:cTn id="47" dur="75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180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750" fill="hold"/>
                                        <p:tgtEl>
                                          <p:spTgt spid="14"/>
                                        </p:tgtEl>
                                        <p:attrNameLst>
                                          <p:attrName>ppt_x</p:attrName>
                                        </p:attrNameLst>
                                      </p:cBhvr>
                                      <p:tavLst>
                                        <p:tav tm="0">
                                          <p:val>
                                            <p:strVal val="1+#ppt_w/2"/>
                                          </p:val>
                                        </p:tav>
                                        <p:tav tm="100000">
                                          <p:val>
                                            <p:strVal val="#ppt_x"/>
                                          </p:val>
                                        </p:tav>
                                      </p:tavLst>
                                    </p:anim>
                                    <p:anim calcmode="lin" valueType="num">
                                      <p:cBhvr additive="base">
                                        <p:cTn id="51" dur="750" fill="hold"/>
                                        <p:tgtEl>
                                          <p:spTgt spid="14"/>
                                        </p:tgtEl>
                                        <p:attrNameLst>
                                          <p:attrName>ppt_y</p:attrName>
                                        </p:attrNameLst>
                                      </p:cBhvr>
                                      <p:tavLst>
                                        <p:tav tm="0">
                                          <p:val>
                                            <p:strVal val="#ppt_y"/>
                                          </p:val>
                                        </p:tav>
                                        <p:tav tm="100000">
                                          <p:val>
                                            <p:strVal val="#ppt_y"/>
                                          </p:val>
                                        </p:tav>
                                      </p:tavLst>
                                    </p:anim>
                                  </p:childTnLst>
                                </p:cTn>
                              </p:par>
                              <p:par>
                                <p:cTn id="52" presetID="10" presetClass="entr" presetSubtype="0" fill="hold" grpId="0" nodeType="withEffect">
                                  <p:stCondLst>
                                    <p:cond delay="180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par>
                          <p:cTn id="55" fill="hold">
                            <p:stCondLst>
                              <p:cond delay="3050"/>
                            </p:stCondLst>
                            <p:childTnLst>
                              <p:par>
                                <p:cTn id="56" presetID="2" presetClass="entr" presetSubtype="2" decel="100000" fill="hold"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750" fill="hold"/>
                                        <p:tgtEl>
                                          <p:spTgt spid="18"/>
                                        </p:tgtEl>
                                        <p:attrNameLst>
                                          <p:attrName>ppt_x</p:attrName>
                                        </p:attrNameLst>
                                      </p:cBhvr>
                                      <p:tavLst>
                                        <p:tav tm="0">
                                          <p:val>
                                            <p:strVal val="1+#ppt_w/2"/>
                                          </p:val>
                                        </p:tav>
                                        <p:tav tm="100000">
                                          <p:val>
                                            <p:strVal val="#ppt_x"/>
                                          </p:val>
                                        </p:tav>
                                      </p:tavLst>
                                    </p:anim>
                                    <p:anim calcmode="lin" valueType="num">
                                      <p:cBhvr additive="base">
                                        <p:cTn id="59" dur="750" fill="hold"/>
                                        <p:tgtEl>
                                          <p:spTgt spid="18"/>
                                        </p:tgtEl>
                                        <p:attrNameLst>
                                          <p:attrName>ppt_y</p:attrName>
                                        </p:attrNameLst>
                                      </p:cBhvr>
                                      <p:tavLst>
                                        <p:tav tm="0">
                                          <p:val>
                                            <p:strVal val="#ppt_y"/>
                                          </p:val>
                                        </p:tav>
                                        <p:tav tm="100000">
                                          <p:val>
                                            <p:strVal val="#ppt_y"/>
                                          </p:val>
                                        </p:tav>
                                      </p:tavLst>
                                    </p:anim>
                                  </p:childTnLst>
                                </p:cTn>
                              </p:par>
                              <p:par>
                                <p:cTn id="60" presetID="2" presetClass="entr" presetSubtype="2" decel="100000" fill="hold" nodeType="withEffect">
                                  <p:stCondLst>
                                    <p:cond delay="20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750" fill="hold"/>
                                        <p:tgtEl>
                                          <p:spTgt spid="19"/>
                                        </p:tgtEl>
                                        <p:attrNameLst>
                                          <p:attrName>ppt_x</p:attrName>
                                        </p:attrNameLst>
                                      </p:cBhvr>
                                      <p:tavLst>
                                        <p:tav tm="0">
                                          <p:val>
                                            <p:strVal val="1+#ppt_w/2"/>
                                          </p:val>
                                        </p:tav>
                                        <p:tav tm="100000">
                                          <p:val>
                                            <p:strVal val="#ppt_x"/>
                                          </p:val>
                                        </p:tav>
                                      </p:tavLst>
                                    </p:anim>
                                    <p:anim calcmode="lin" valueType="num">
                                      <p:cBhvr additive="base">
                                        <p:cTn id="63" dur="750" fill="hold"/>
                                        <p:tgtEl>
                                          <p:spTgt spid="19"/>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40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750" fill="hold"/>
                                        <p:tgtEl>
                                          <p:spTgt spid="17"/>
                                        </p:tgtEl>
                                        <p:attrNameLst>
                                          <p:attrName>ppt_x</p:attrName>
                                        </p:attrNameLst>
                                      </p:cBhvr>
                                      <p:tavLst>
                                        <p:tav tm="0">
                                          <p:val>
                                            <p:strVal val="1+#ppt_w/2"/>
                                          </p:val>
                                        </p:tav>
                                        <p:tav tm="100000">
                                          <p:val>
                                            <p:strVal val="#ppt_x"/>
                                          </p:val>
                                        </p:tav>
                                      </p:tavLst>
                                    </p:anim>
                                    <p:anim calcmode="lin" valueType="num">
                                      <p:cBhvr additive="base">
                                        <p:cTn id="67" dur="750" fill="hold"/>
                                        <p:tgtEl>
                                          <p:spTgt spid="17"/>
                                        </p:tgtEl>
                                        <p:attrNameLst>
                                          <p:attrName>ppt_y</p:attrName>
                                        </p:attrNameLst>
                                      </p:cBhvr>
                                      <p:tavLst>
                                        <p:tav tm="0">
                                          <p:val>
                                            <p:strVal val="#ppt_y"/>
                                          </p:val>
                                        </p:tav>
                                        <p:tav tm="100000">
                                          <p:val>
                                            <p:strVal val="#ppt_y"/>
                                          </p:val>
                                        </p:tav>
                                      </p:tavLst>
                                    </p:anim>
                                  </p:childTnLst>
                                </p:cTn>
                              </p:par>
                              <p:par>
                                <p:cTn id="68" presetID="2" presetClass="entr" presetSubtype="2" decel="100000" fill="hold" nodeType="withEffect">
                                  <p:stCondLst>
                                    <p:cond delay="60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750" fill="hold"/>
                                        <p:tgtEl>
                                          <p:spTgt spid="20"/>
                                        </p:tgtEl>
                                        <p:attrNameLst>
                                          <p:attrName>ppt_x</p:attrName>
                                        </p:attrNameLst>
                                      </p:cBhvr>
                                      <p:tavLst>
                                        <p:tav tm="0">
                                          <p:val>
                                            <p:strVal val="1+#ppt_w/2"/>
                                          </p:val>
                                        </p:tav>
                                        <p:tav tm="100000">
                                          <p:val>
                                            <p:strVal val="#ppt_x"/>
                                          </p:val>
                                        </p:tav>
                                      </p:tavLst>
                                    </p:anim>
                                    <p:anim calcmode="lin" valueType="num">
                                      <p:cBhvr additive="base">
                                        <p:cTn id="71" dur="750" fill="hold"/>
                                        <p:tgtEl>
                                          <p:spTgt spid="20"/>
                                        </p:tgtEl>
                                        <p:attrNameLst>
                                          <p:attrName>ppt_y</p:attrName>
                                        </p:attrNameLst>
                                      </p:cBhvr>
                                      <p:tavLst>
                                        <p:tav tm="0">
                                          <p:val>
                                            <p:strVal val="#ppt_y"/>
                                          </p:val>
                                        </p:tav>
                                        <p:tav tm="100000">
                                          <p:val>
                                            <p:strVal val="#ppt_y"/>
                                          </p:val>
                                        </p:tav>
                                      </p:tavLst>
                                    </p:anim>
                                  </p:childTnLst>
                                </p:cTn>
                              </p:par>
                              <p:par>
                                <p:cTn id="72" presetID="2" presetClass="entr" presetSubtype="2" decel="100000" fill="hold" nodeType="withEffect">
                                  <p:stCondLst>
                                    <p:cond delay="80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750" fill="hold"/>
                                        <p:tgtEl>
                                          <p:spTgt spid="16"/>
                                        </p:tgtEl>
                                        <p:attrNameLst>
                                          <p:attrName>ppt_x</p:attrName>
                                        </p:attrNameLst>
                                      </p:cBhvr>
                                      <p:tavLst>
                                        <p:tav tm="0">
                                          <p:val>
                                            <p:strVal val="1+#ppt_w/2"/>
                                          </p:val>
                                        </p:tav>
                                        <p:tav tm="100000">
                                          <p:val>
                                            <p:strVal val="#ppt_x"/>
                                          </p:val>
                                        </p:tav>
                                      </p:tavLst>
                                    </p:anim>
                                    <p:anim calcmode="lin" valueType="num">
                                      <p:cBhvr additive="base">
                                        <p:cTn id="75" dur="750" fill="hold"/>
                                        <p:tgtEl>
                                          <p:spTgt spid="16"/>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1000"/>
                                  </p:stCondLst>
                                  <p:childTnLst>
                                    <p:set>
                                      <p:cBhvr>
                                        <p:cTn id="77" dur="1" fill="hold">
                                          <p:stCondLst>
                                            <p:cond delay="0"/>
                                          </p:stCondLst>
                                        </p:cTn>
                                        <p:tgtEl>
                                          <p:spTgt spid="22"/>
                                        </p:tgtEl>
                                        <p:attrNameLst>
                                          <p:attrName>style.visibility</p:attrName>
                                        </p:attrNameLst>
                                      </p:cBhvr>
                                      <p:to>
                                        <p:strVal val="visible"/>
                                      </p:to>
                                    </p:set>
                                    <p:anim calcmode="lin" valueType="num">
                                      <p:cBhvr additive="base">
                                        <p:cTn id="78" dur="750" fill="hold"/>
                                        <p:tgtEl>
                                          <p:spTgt spid="22"/>
                                        </p:tgtEl>
                                        <p:attrNameLst>
                                          <p:attrName>ppt_x</p:attrName>
                                        </p:attrNameLst>
                                      </p:cBhvr>
                                      <p:tavLst>
                                        <p:tav tm="0">
                                          <p:val>
                                            <p:strVal val="1+#ppt_w/2"/>
                                          </p:val>
                                        </p:tav>
                                        <p:tav tm="100000">
                                          <p:val>
                                            <p:strVal val="#ppt_x"/>
                                          </p:val>
                                        </p:tav>
                                      </p:tavLst>
                                    </p:anim>
                                    <p:anim calcmode="lin" valueType="num">
                                      <p:cBhvr additive="base">
                                        <p:cTn id="79" dur="750" fill="hold"/>
                                        <p:tgtEl>
                                          <p:spTgt spid="22"/>
                                        </p:tgtEl>
                                        <p:attrNameLst>
                                          <p:attrName>ppt_y</p:attrName>
                                        </p:attrNameLst>
                                      </p:cBhvr>
                                      <p:tavLst>
                                        <p:tav tm="0">
                                          <p:val>
                                            <p:strVal val="#ppt_y"/>
                                          </p:val>
                                        </p:tav>
                                        <p:tav tm="100000">
                                          <p:val>
                                            <p:strVal val="#ppt_y"/>
                                          </p:val>
                                        </p:tav>
                                      </p:tavLst>
                                    </p:anim>
                                  </p:childTnLst>
                                </p:cTn>
                              </p:par>
                              <p:par>
                                <p:cTn id="80" presetID="2" presetClass="entr" presetSubtype="2" decel="100000" fill="hold" nodeType="withEffect">
                                  <p:stCondLst>
                                    <p:cond delay="120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750" fill="hold"/>
                                        <p:tgtEl>
                                          <p:spTgt spid="21"/>
                                        </p:tgtEl>
                                        <p:attrNameLst>
                                          <p:attrName>ppt_x</p:attrName>
                                        </p:attrNameLst>
                                      </p:cBhvr>
                                      <p:tavLst>
                                        <p:tav tm="0">
                                          <p:val>
                                            <p:strVal val="1+#ppt_w/2"/>
                                          </p:val>
                                        </p:tav>
                                        <p:tav tm="100000">
                                          <p:val>
                                            <p:strVal val="#ppt_x"/>
                                          </p:val>
                                        </p:tav>
                                      </p:tavLst>
                                    </p:anim>
                                    <p:anim calcmode="lin" valueType="num">
                                      <p:cBhvr additive="base">
                                        <p:cTn id="83" dur="7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fade">
                                      <p:cBhvr>
                                        <p:cTn id="88" dur="500"/>
                                        <p:tgtEl>
                                          <p:spTgt spid="3"/>
                                        </p:tgtEl>
                                      </p:cBhvr>
                                    </p:animEffect>
                                  </p:childTnLst>
                                </p:cTn>
                              </p:par>
                              <p:par>
                                <p:cTn id="89" presetID="10" presetClass="entr" presetSubtype="0"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par>
                          <p:cTn id="92" fill="hold">
                            <p:stCondLst>
                              <p:cond delay="500"/>
                            </p:stCondLst>
                            <p:childTnLst>
                              <p:par>
                                <p:cTn id="93" presetID="2" presetClass="entr" presetSubtype="2" decel="100000" fill="hold"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750" fill="hold"/>
                                        <p:tgtEl>
                                          <p:spTgt spid="23"/>
                                        </p:tgtEl>
                                        <p:attrNameLst>
                                          <p:attrName>ppt_x</p:attrName>
                                        </p:attrNameLst>
                                      </p:cBhvr>
                                      <p:tavLst>
                                        <p:tav tm="0">
                                          <p:val>
                                            <p:strVal val="1+#ppt_w/2"/>
                                          </p:val>
                                        </p:tav>
                                        <p:tav tm="100000">
                                          <p:val>
                                            <p:strVal val="#ppt_x"/>
                                          </p:val>
                                        </p:tav>
                                      </p:tavLst>
                                    </p:anim>
                                    <p:anim calcmode="lin" valueType="num">
                                      <p:cBhvr additive="base">
                                        <p:cTn id="96" dur="750" fill="hold"/>
                                        <p:tgtEl>
                                          <p:spTgt spid="23"/>
                                        </p:tgtEl>
                                        <p:attrNameLst>
                                          <p:attrName>ppt_y</p:attrName>
                                        </p:attrNameLst>
                                      </p:cBhvr>
                                      <p:tavLst>
                                        <p:tav tm="0">
                                          <p:val>
                                            <p:strVal val="#ppt_y"/>
                                          </p:val>
                                        </p:tav>
                                        <p:tav tm="100000">
                                          <p:val>
                                            <p:strVal val="#ppt_y"/>
                                          </p:val>
                                        </p:tav>
                                      </p:tavLst>
                                    </p:anim>
                                  </p:childTnLst>
                                </p:cTn>
                              </p:par>
                              <p:par>
                                <p:cTn id="97" presetID="2" presetClass="entr" presetSubtype="2" decel="100000" fill="hold" nodeType="withEffect">
                                  <p:stCondLst>
                                    <p:cond delay="20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750" fill="hold"/>
                                        <p:tgtEl>
                                          <p:spTgt spid="26"/>
                                        </p:tgtEl>
                                        <p:attrNameLst>
                                          <p:attrName>ppt_x</p:attrName>
                                        </p:attrNameLst>
                                      </p:cBhvr>
                                      <p:tavLst>
                                        <p:tav tm="0">
                                          <p:val>
                                            <p:strVal val="1+#ppt_w/2"/>
                                          </p:val>
                                        </p:tav>
                                        <p:tav tm="100000">
                                          <p:val>
                                            <p:strVal val="#ppt_x"/>
                                          </p:val>
                                        </p:tav>
                                      </p:tavLst>
                                    </p:anim>
                                    <p:anim calcmode="lin" valueType="num">
                                      <p:cBhvr additive="base">
                                        <p:cTn id="100" dur="750" fill="hold"/>
                                        <p:tgtEl>
                                          <p:spTgt spid="26"/>
                                        </p:tgtEl>
                                        <p:attrNameLst>
                                          <p:attrName>ppt_y</p:attrName>
                                        </p:attrNameLst>
                                      </p:cBhvr>
                                      <p:tavLst>
                                        <p:tav tm="0">
                                          <p:val>
                                            <p:strVal val="#ppt_y"/>
                                          </p:val>
                                        </p:tav>
                                        <p:tav tm="100000">
                                          <p:val>
                                            <p:strVal val="#ppt_y"/>
                                          </p:val>
                                        </p:tav>
                                      </p:tavLst>
                                    </p:anim>
                                  </p:childTnLst>
                                </p:cTn>
                              </p:par>
                              <p:par>
                                <p:cTn id="101" presetID="2" presetClass="entr" presetSubtype="2" decel="100000" fill="hold" nodeType="withEffect">
                                  <p:stCondLst>
                                    <p:cond delay="40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750" fill="hold"/>
                                        <p:tgtEl>
                                          <p:spTgt spid="29"/>
                                        </p:tgtEl>
                                        <p:attrNameLst>
                                          <p:attrName>ppt_x</p:attrName>
                                        </p:attrNameLst>
                                      </p:cBhvr>
                                      <p:tavLst>
                                        <p:tav tm="0">
                                          <p:val>
                                            <p:strVal val="1+#ppt_w/2"/>
                                          </p:val>
                                        </p:tav>
                                        <p:tav tm="100000">
                                          <p:val>
                                            <p:strVal val="#ppt_x"/>
                                          </p:val>
                                        </p:tav>
                                      </p:tavLst>
                                    </p:anim>
                                    <p:anim calcmode="lin" valueType="num">
                                      <p:cBhvr additive="base">
                                        <p:cTn id="104" dur="750" fill="hold"/>
                                        <p:tgtEl>
                                          <p:spTgt spid="29"/>
                                        </p:tgtEl>
                                        <p:attrNameLst>
                                          <p:attrName>ppt_y</p:attrName>
                                        </p:attrNameLst>
                                      </p:cBhvr>
                                      <p:tavLst>
                                        <p:tav tm="0">
                                          <p:val>
                                            <p:strVal val="#ppt_y"/>
                                          </p:val>
                                        </p:tav>
                                        <p:tav tm="100000">
                                          <p:val>
                                            <p:strVal val="#ppt_y"/>
                                          </p:val>
                                        </p:tav>
                                      </p:tavLst>
                                    </p:anim>
                                  </p:childTnLst>
                                </p:cTn>
                              </p:par>
                              <p:par>
                                <p:cTn id="105" presetID="2" presetClass="entr" presetSubtype="2" decel="100000" fill="hold" nodeType="withEffect">
                                  <p:stCondLst>
                                    <p:cond delay="600"/>
                                  </p:stCondLst>
                                  <p:childTnLst>
                                    <p:set>
                                      <p:cBhvr>
                                        <p:cTn id="106" dur="1" fill="hold">
                                          <p:stCondLst>
                                            <p:cond delay="0"/>
                                          </p:stCondLst>
                                        </p:cTn>
                                        <p:tgtEl>
                                          <p:spTgt spid="34"/>
                                        </p:tgtEl>
                                        <p:attrNameLst>
                                          <p:attrName>style.visibility</p:attrName>
                                        </p:attrNameLst>
                                      </p:cBhvr>
                                      <p:to>
                                        <p:strVal val="visible"/>
                                      </p:to>
                                    </p:set>
                                    <p:anim calcmode="lin" valueType="num">
                                      <p:cBhvr additive="base">
                                        <p:cTn id="107" dur="750" fill="hold"/>
                                        <p:tgtEl>
                                          <p:spTgt spid="34"/>
                                        </p:tgtEl>
                                        <p:attrNameLst>
                                          <p:attrName>ppt_x</p:attrName>
                                        </p:attrNameLst>
                                      </p:cBhvr>
                                      <p:tavLst>
                                        <p:tav tm="0">
                                          <p:val>
                                            <p:strVal val="1+#ppt_w/2"/>
                                          </p:val>
                                        </p:tav>
                                        <p:tav tm="100000">
                                          <p:val>
                                            <p:strVal val="#ppt_x"/>
                                          </p:val>
                                        </p:tav>
                                      </p:tavLst>
                                    </p:anim>
                                    <p:anim calcmode="lin" valueType="num">
                                      <p:cBhvr additive="base">
                                        <p:cTn id="108" dur="750" fill="hold"/>
                                        <p:tgtEl>
                                          <p:spTgt spid="34"/>
                                        </p:tgtEl>
                                        <p:attrNameLst>
                                          <p:attrName>ppt_y</p:attrName>
                                        </p:attrNameLst>
                                      </p:cBhvr>
                                      <p:tavLst>
                                        <p:tav tm="0">
                                          <p:val>
                                            <p:strVal val="#ppt_y"/>
                                          </p:val>
                                        </p:tav>
                                        <p:tav tm="100000">
                                          <p:val>
                                            <p:strVal val="#ppt_y"/>
                                          </p:val>
                                        </p:tav>
                                      </p:tavLst>
                                    </p:anim>
                                  </p:childTnLst>
                                </p:cTn>
                              </p:par>
                            </p:childTnLst>
                          </p:cTn>
                        </p:par>
                        <p:par>
                          <p:cTn id="109" fill="hold">
                            <p:stCondLst>
                              <p:cond delay="185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par>
                                <p:cTn id="113" presetID="2" presetClass="entr" presetSubtype="2"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500" fill="hold"/>
                                        <p:tgtEl>
                                          <p:spTgt spid="50"/>
                                        </p:tgtEl>
                                        <p:attrNameLst>
                                          <p:attrName>ppt_x</p:attrName>
                                        </p:attrNameLst>
                                      </p:cBhvr>
                                      <p:tavLst>
                                        <p:tav tm="0">
                                          <p:val>
                                            <p:strVal val="1+#ppt_w/2"/>
                                          </p:val>
                                        </p:tav>
                                        <p:tav tm="100000">
                                          <p:val>
                                            <p:strVal val="#ppt_x"/>
                                          </p:val>
                                        </p:tav>
                                      </p:tavLst>
                                    </p:anim>
                                    <p:anim calcmode="lin" valueType="num">
                                      <p:cBhvr additive="base">
                                        <p:cTn id="116" dur="500" fill="hold"/>
                                        <p:tgtEl>
                                          <p:spTgt spid="50"/>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anim calcmode="lin" valueType="num">
                                      <p:cBhvr additive="base">
                                        <p:cTn id="119" dur="500" fill="hold"/>
                                        <p:tgtEl>
                                          <p:spTgt spid="51"/>
                                        </p:tgtEl>
                                        <p:attrNameLst>
                                          <p:attrName>ppt_x</p:attrName>
                                        </p:attrNameLst>
                                      </p:cBhvr>
                                      <p:tavLst>
                                        <p:tav tm="0">
                                          <p:val>
                                            <p:strVal val="1+#ppt_w/2"/>
                                          </p:val>
                                        </p:tav>
                                        <p:tav tm="100000">
                                          <p:val>
                                            <p:strVal val="#ppt_x"/>
                                          </p:val>
                                        </p:tav>
                                      </p:tavLst>
                                    </p:anim>
                                    <p:anim calcmode="lin" valueType="num">
                                      <p:cBhvr additive="base">
                                        <p:cTn id="120" dur="500" fill="hold"/>
                                        <p:tgtEl>
                                          <p:spTgt spid="51"/>
                                        </p:tgtEl>
                                        <p:attrNameLst>
                                          <p:attrName>ppt_y</p:attrName>
                                        </p:attrNameLst>
                                      </p:cBhvr>
                                      <p:tavLst>
                                        <p:tav tm="0">
                                          <p:val>
                                            <p:strVal val="#ppt_y"/>
                                          </p:val>
                                        </p:tav>
                                        <p:tav tm="100000">
                                          <p:val>
                                            <p:strVal val="#ppt_y"/>
                                          </p:val>
                                        </p:tav>
                                      </p:tavLst>
                                    </p:anim>
                                  </p:childTnLst>
                                </p:cTn>
                              </p:par>
                              <p:par>
                                <p:cTn id="121" presetID="2" presetClass="entr" presetSubtype="2"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additive="base">
                                        <p:cTn id="123" dur="500" fill="hold"/>
                                        <p:tgtEl>
                                          <p:spTgt spid="52"/>
                                        </p:tgtEl>
                                        <p:attrNameLst>
                                          <p:attrName>ppt_x</p:attrName>
                                        </p:attrNameLst>
                                      </p:cBhvr>
                                      <p:tavLst>
                                        <p:tav tm="0">
                                          <p:val>
                                            <p:strVal val="1+#ppt_w/2"/>
                                          </p:val>
                                        </p:tav>
                                        <p:tav tm="100000">
                                          <p:val>
                                            <p:strVal val="#ppt_x"/>
                                          </p:val>
                                        </p:tav>
                                      </p:tavLst>
                                    </p:anim>
                                    <p:anim calcmode="lin" valueType="num">
                                      <p:cBhvr additive="base">
                                        <p:cTn id="124" dur="500" fill="hold"/>
                                        <p:tgtEl>
                                          <p:spTgt spid="52"/>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53"/>
                                        </p:tgtEl>
                                        <p:attrNameLst>
                                          <p:attrName>style.visibility</p:attrName>
                                        </p:attrNameLst>
                                      </p:cBhvr>
                                      <p:to>
                                        <p:strVal val="visible"/>
                                      </p:to>
                                    </p:set>
                                    <p:anim calcmode="lin" valueType="num">
                                      <p:cBhvr additive="base">
                                        <p:cTn id="127" dur="500" fill="hold"/>
                                        <p:tgtEl>
                                          <p:spTgt spid="53"/>
                                        </p:tgtEl>
                                        <p:attrNameLst>
                                          <p:attrName>ppt_x</p:attrName>
                                        </p:attrNameLst>
                                      </p:cBhvr>
                                      <p:tavLst>
                                        <p:tav tm="0">
                                          <p:val>
                                            <p:strVal val="1+#ppt_w/2"/>
                                          </p:val>
                                        </p:tav>
                                        <p:tav tm="100000">
                                          <p:val>
                                            <p:strVal val="#ppt_x"/>
                                          </p:val>
                                        </p:tav>
                                      </p:tavLst>
                                    </p:anim>
                                    <p:anim calcmode="lin" valueType="num">
                                      <p:cBhvr additive="base">
                                        <p:cTn id="128" dur="500" fill="hold"/>
                                        <p:tgtEl>
                                          <p:spTgt spid="53"/>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54"/>
                                        </p:tgtEl>
                                        <p:attrNameLst>
                                          <p:attrName>style.visibility</p:attrName>
                                        </p:attrNameLst>
                                      </p:cBhvr>
                                      <p:to>
                                        <p:strVal val="visible"/>
                                      </p:to>
                                    </p:set>
                                    <p:anim calcmode="lin" valueType="num">
                                      <p:cBhvr additive="base">
                                        <p:cTn id="131" dur="500" fill="hold"/>
                                        <p:tgtEl>
                                          <p:spTgt spid="54"/>
                                        </p:tgtEl>
                                        <p:attrNameLst>
                                          <p:attrName>ppt_x</p:attrName>
                                        </p:attrNameLst>
                                      </p:cBhvr>
                                      <p:tavLst>
                                        <p:tav tm="0">
                                          <p:val>
                                            <p:strVal val="1+#ppt_w/2"/>
                                          </p:val>
                                        </p:tav>
                                        <p:tav tm="100000">
                                          <p:val>
                                            <p:strVal val="#ppt_x"/>
                                          </p:val>
                                        </p:tav>
                                      </p:tavLst>
                                    </p:anim>
                                    <p:anim calcmode="lin" valueType="num">
                                      <p:cBhvr additive="base">
                                        <p:cTn id="132" dur="500" fill="hold"/>
                                        <p:tgtEl>
                                          <p:spTgt spid="54"/>
                                        </p:tgtEl>
                                        <p:attrNameLst>
                                          <p:attrName>ppt_y</p:attrName>
                                        </p:attrNameLst>
                                      </p:cBhvr>
                                      <p:tavLst>
                                        <p:tav tm="0">
                                          <p:val>
                                            <p:strVal val="#ppt_y"/>
                                          </p:val>
                                        </p:tav>
                                        <p:tav tm="100000">
                                          <p:val>
                                            <p:strVal val="#ppt_y"/>
                                          </p:val>
                                        </p:tav>
                                      </p:tavLst>
                                    </p:anim>
                                  </p:childTnLst>
                                </p:cTn>
                              </p:par>
                              <p:par>
                                <p:cTn id="133" presetID="2" presetClass="entr" presetSubtype="2" fill="hold" grpId="0" nodeType="withEffect">
                                  <p:stCondLst>
                                    <p:cond delay="0"/>
                                  </p:stCondLst>
                                  <p:childTnLst>
                                    <p:set>
                                      <p:cBhvr>
                                        <p:cTn id="134" dur="1" fill="hold">
                                          <p:stCondLst>
                                            <p:cond delay="0"/>
                                          </p:stCondLst>
                                        </p:cTn>
                                        <p:tgtEl>
                                          <p:spTgt spid="55"/>
                                        </p:tgtEl>
                                        <p:attrNameLst>
                                          <p:attrName>style.visibility</p:attrName>
                                        </p:attrNameLst>
                                      </p:cBhvr>
                                      <p:to>
                                        <p:strVal val="visible"/>
                                      </p:to>
                                    </p:set>
                                    <p:anim calcmode="lin" valueType="num">
                                      <p:cBhvr additive="base">
                                        <p:cTn id="135" dur="500" fill="hold"/>
                                        <p:tgtEl>
                                          <p:spTgt spid="55"/>
                                        </p:tgtEl>
                                        <p:attrNameLst>
                                          <p:attrName>ppt_x</p:attrName>
                                        </p:attrNameLst>
                                      </p:cBhvr>
                                      <p:tavLst>
                                        <p:tav tm="0">
                                          <p:val>
                                            <p:strVal val="1+#ppt_w/2"/>
                                          </p:val>
                                        </p:tav>
                                        <p:tav tm="100000">
                                          <p:val>
                                            <p:strVal val="#ppt_x"/>
                                          </p:val>
                                        </p:tav>
                                      </p:tavLst>
                                    </p:anim>
                                    <p:anim calcmode="lin" valueType="num">
                                      <p:cBhvr additive="base">
                                        <p:cTn id="136" dur="500" fill="hold"/>
                                        <p:tgtEl>
                                          <p:spTgt spid="55"/>
                                        </p:tgtEl>
                                        <p:attrNameLst>
                                          <p:attrName>ppt_y</p:attrName>
                                        </p:attrNameLst>
                                      </p:cBhvr>
                                      <p:tavLst>
                                        <p:tav tm="0">
                                          <p:val>
                                            <p:strVal val="#ppt_y"/>
                                          </p:val>
                                        </p:tav>
                                        <p:tav tm="100000">
                                          <p:val>
                                            <p:strVal val="#ppt_y"/>
                                          </p:val>
                                        </p:tav>
                                      </p:tavLst>
                                    </p:anim>
                                  </p:childTnLst>
                                </p:cTn>
                              </p:par>
                              <p:par>
                                <p:cTn id="137" presetID="2" presetClass="entr" presetSubtype="2" fill="hold" grpId="0" nodeType="with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additive="base">
                                        <p:cTn id="139" dur="500" fill="hold"/>
                                        <p:tgtEl>
                                          <p:spTgt spid="56"/>
                                        </p:tgtEl>
                                        <p:attrNameLst>
                                          <p:attrName>ppt_x</p:attrName>
                                        </p:attrNameLst>
                                      </p:cBhvr>
                                      <p:tavLst>
                                        <p:tav tm="0">
                                          <p:val>
                                            <p:strVal val="1+#ppt_w/2"/>
                                          </p:val>
                                        </p:tav>
                                        <p:tav tm="100000">
                                          <p:val>
                                            <p:strVal val="#ppt_x"/>
                                          </p:val>
                                        </p:tav>
                                      </p:tavLst>
                                    </p:anim>
                                    <p:anim calcmode="lin" valueType="num">
                                      <p:cBhvr additive="base">
                                        <p:cTn id="140" dur="500" fill="hold"/>
                                        <p:tgtEl>
                                          <p:spTgt spid="56"/>
                                        </p:tgtEl>
                                        <p:attrNameLst>
                                          <p:attrName>ppt_y</p:attrName>
                                        </p:attrNameLst>
                                      </p:cBhvr>
                                      <p:tavLst>
                                        <p:tav tm="0">
                                          <p:val>
                                            <p:strVal val="#ppt_y"/>
                                          </p:val>
                                        </p:tav>
                                        <p:tav tm="100000">
                                          <p:val>
                                            <p:strVal val="#ppt_y"/>
                                          </p:val>
                                        </p:tav>
                                      </p:tavLst>
                                    </p:anim>
                                  </p:childTnLst>
                                </p:cTn>
                              </p:par>
                              <p:par>
                                <p:cTn id="141" presetID="2" presetClass="entr" presetSubtype="2" fill="hold" grpId="0" nodeType="withEffect">
                                  <p:stCondLst>
                                    <p:cond delay="0"/>
                                  </p:stCondLst>
                                  <p:childTnLst>
                                    <p:set>
                                      <p:cBhvr>
                                        <p:cTn id="142" dur="1" fill="hold">
                                          <p:stCondLst>
                                            <p:cond delay="0"/>
                                          </p:stCondLst>
                                        </p:cTn>
                                        <p:tgtEl>
                                          <p:spTgt spid="57"/>
                                        </p:tgtEl>
                                        <p:attrNameLst>
                                          <p:attrName>style.visibility</p:attrName>
                                        </p:attrNameLst>
                                      </p:cBhvr>
                                      <p:to>
                                        <p:strVal val="visible"/>
                                      </p:to>
                                    </p:set>
                                    <p:anim calcmode="lin" valueType="num">
                                      <p:cBhvr additive="base">
                                        <p:cTn id="143" dur="500" fill="hold"/>
                                        <p:tgtEl>
                                          <p:spTgt spid="57"/>
                                        </p:tgtEl>
                                        <p:attrNameLst>
                                          <p:attrName>ppt_x</p:attrName>
                                        </p:attrNameLst>
                                      </p:cBhvr>
                                      <p:tavLst>
                                        <p:tav tm="0">
                                          <p:val>
                                            <p:strVal val="1+#ppt_w/2"/>
                                          </p:val>
                                        </p:tav>
                                        <p:tav tm="100000">
                                          <p:val>
                                            <p:strVal val="#ppt_x"/>
                                          </p:val>
                                        </p:tav>
                                      </p:tavLst>
                                    </p:anim>
                                    <p:anim calcmode="lin" valueType="num">
                                      <p:cBhvr additive="base">
                                        <p:cTn id="144"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49" grpId="0" animBg="1"/>
      <p:bldP spid="50" grpId="0"/>
      <p:bldP spid="51" grpId="0" animBg="1"/>
      <p:bldP spid="52" grpId="0"/>
      <p:bldP spid="53" grpId="0" animBg="1"/>
      <p:bldP spid="54" grpId="0"/>
      <p:bldP spid="55" grpId="0" animBg="1"/>
      <p:bldP spid="56" grpId="0"/>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C522A2-1D97-4BFE-A65A-26D5D15AE5F7}"/>
              </a:ext>
            </a:extLst>
          </p:cNvPr>
          <p:cNvSpPr/>
          <p:nvPr/>
        </p:nvSpPr>
        <p:spPr>
          <a:xfrm>
            <a:off x="4919521" y="0"/>
            <a:ext cx="7263518"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8B849876-4D5C-4BCE-B249-F5B7A3F0BD95}"/>
              </a:ext>
            </a:extLst>
          </p:cNvPr>
          <p:cNvSpPr/>
          <p:nvPr/>
        </p:nvSpPr>
        <p:spPr>
          <a:xfrm>
            <a:off x="0" y="0"/>
            <a:ext cx="5890816"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Oval 4">
            <a:extLst>
              <a:ext uri="{FF2B5EF4-FFF2-40B4-BE49-F238E27FC236}">
                <a16:creationId xmlns:a16="http://schemas.microsoft.com/office/drawing/2014/main" id="{0ECF9F60-5D3B-4EB2-93BE-2B3D506C5AA5}"/>
              </a:ext>
            </a:extLst>
          </p:cNvPr>
          <p:cNvSpPr/>
          <p:nvPr/>
        </p:nvSpPr>
        <p:spPr>
          <a:xfrm>
            <a:off x="3591719" y="1378678"/>
            <a:ext cx="4127878" cy="4127878"/>
          </a:xfrm>
          <a:prstGeom prst="ellipse">
            <a:avLst/>
          </a:prstGeom>
          <a:solidFill>
            <a:srgbClr val="5558AF"/>
          </a:solidFill>
          <a:ln w="762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6" name="Oval 5">
            <a:extLst>
              <a:ext uri="{FF2B5EF4-FFF2-40B4-BE49-F238E27FC236}">
                <a16:creationId xmlns:a16="http://schemas.microsoft.com/office/drawing/2014/main" id="{29190889-7862-4332-8412-A1B1B7F9BFD6}"/>
              </a:ext>
            </a:extLst>
          </p:cNvPr>
          <p:cNvSpPr/>
          <p:nvPr/>
        </p:nvSpPr>
        <p:spPr>
          <a:xfrm>
            <a:off x="4569106" y="2283795"/>
            <a:ext cx="2228038" cy="2257293"/>
          </a:xfrm>
          <a:prstGeom prst="ellipse">
            <a:avLst/>
          </a:prstGeom>
          <a:solidFill>
            <a:srgbClr val="DEDFEE"/>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7" name="TextBox 6">
            <a:extLst>
              <a:ext uri="{FF2B5EF4-FFF2-40B4-BE49-F238E27FC236}">
                <a16:creationId xmlns:a16="http://schemas.microsoft.com/office/drawing/2014/main" id="{D7495668-CCF0-4495-957F-2C121E9E06A5}"/>
              </a:ext>
            </a:extLst>
          </p:cNvPr>
          <p:cNvSpPr txBox="1"/>
          <p:nvPr/>
        </p:nvSpPr>
        <p:spPr>
          <a:xfrm>
            <a:off x="4962849" y="3921620"/>
            <a:ext cx="142962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Microsoft Teams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nvGrpSpPr>
          <p:cNvPr id="8" name="Group 7">
            <a:extLst>
              <a:ext uri="{FF2B5EF4-FFF2-40B4-BE49-F238E27FC236}">
                <a16:creationId xmlns:a16="http://schemas.microsoft.com/office/drawing/2014/main" id="{3457682F-00A3-4372-A516-42FD2FC39BD6}"/>
              </a:ext>
            </a:extLst>
          </p:cNvPr>
          <p:cNvGrpSpPr/>
          <p:nvPr/>
        </p:nvGrpSpPr>
        <p:grpSpPr>
          <a:xfrm>
            <a:off x="4045633" y="1120844"/>
            <a:ext cx="1111988" cy="1111988"/>
            <a:chOff x="4459789" y="1120844"/>
            <a:chExt cx="1111988" cy="1111988"/>
          </a:xfrm>
        </p:grpSpPr>
        <p:sp>
          <p:nvSpPr>
            <p:cNvPr id="9" name="Oval 8">
              <a:extLst>
                <a:ext uri="{FF2B5EF4-FFF2-40B4-BE49-F238E27FC236}">
                  <a16:creationId xmlns:a16="http://schemas.microsoft.com/office/drawing/2014/main" id="{2CB1A643-6B8F-4757-9989-C936FC9F3A67}"/>
                </a:ext>
              </a:extLst>
            </p:cNvPr>
            <p:cNvSpPr/>
            <p:nvPr/>
          </p:nvSpPr>
          <p:spPr>
            <a:xfrm>
              <a:off x="4459789" y="1120844"/>
              <a:ext cx="1111988" cy="1111988"/>
            </a:xfrm>
            <a:prstGeom prst="ellipse">
              <a:avLst/>
            </a:prstGeom>
            <a:solidFill>
              <a:srgbClr val="EEEEF6"/>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Tabs, Personal Apps</a:t>
              </a:r>
            </a:p>
          </p:txBody>
        </p:sp>
        <p:pic>
          <p:nvPicPr>
            <p:cNvPr id="10" name="Graphic 9">
              <a:extLst>
                <a:ext uri="{FF2B5EF4-FFF2-40B4-BE49-F238E27FC236}">
                  <a16:creationId xmlns:a16="http://schemas.microsoft.com/office/drawing/2014/main" id="{D8578514-3983-4142-9DE6-E28CA85512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6463" y="1361359"/>
              <a:ext cx="278639" cy="278639"/>
            </a:xfrm>
            <a:prstGeom prst="rect">
              <a:avLst/>
            </a:prstGeom>
          </p:spPr>
        </p:pic>
      </p:grpSp>
      <p:grpSp>
        <p:nvGrpSpPr>
          <p:cNvPr id="11" name="Group 10">
            <a:extLst>
              <a:ext uri="{FF2B5EF4-FFF2-40B4-BE49-F238E27FC236}">
                <a16:creationId xmlns:a16="http://schemas.microsoft.com/office/drawing/2014/main" id="{0D9314AE-F2D9-4CA2-9F35-BF0984162D1A}"/>
              </a:ext>
            </a:extLst>
          </p:cNvPr>
          <p:cNvGrpSpPr/>
          <p:nvPr/>
        </p:nvGrpSpPr>
        <p:grpSpPr>
          <a:xfrm>
            <a:off x="3035724" y="2869806"/>
            <a:ext cx="1111988" cy="1111988"/>
            <a:chOff x="3449880" y="2869806"/>
            <a:chExt cx="1111988" cy="1111988"/>
          </a:xfrm>
        </p:grpSpPr>
        <p:sp>
          <p:nvSpPr>
            <p:cNvPr id="12" name="Oval 11">
              <a:extLst>
                <a:ext uri="{FF2B5EF4-FFF2-40B4-BE49-F238E27FC236}">
                  <a16:creationId xmlns:a16="http://schemas.microsoft.com/office/drawing/2014/main" id="{2168B7BA-6BBC-4307-8C44-89B6341A0FEC}"/>
                </a:ext>
              </a:extLst>
            </p:cNvPr>
            <p:cNvSpPr/>
            <p:nvPr/>
          </p:nvSpPr>
          <p:spPr>
            <a:xfrm>
              <a:off x="3449880" y="2869806"/>
              <a:ext cx="1111988" cy="1111988"/>
            </a:xfrm>
            <a:prstGeom prst="ellipse">
              <a:avLst/>
            </a:prstGeom>
            <a:solidFill>
              <a:srgbClr val="C5C7E1"/>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Notifications</a:t>
              </a:r>
            </a:p>
          </p:txBody>
        </p:sp>
        <p:pic>
          <p:nvPicPr>
            <p:cNvPr id="13" name="Graphic 12">
              <a:extLst>
                <a:ext uri="{FF2B5EF4-FFF2-40B4-BE49-F238E27FC236}">
                  <a16:creationId xmlns:a16="http://schemas.microsoft.com/office/drawing/2014/main" id="{4B4F3515-BB13-4316-A5BD-05C9BC1C10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4536" y="3183998"/>
              <a:ext cx="278678" cy="278678"/>
            </a:xfrm>
            <a:prstGeom prst="rect">
              <a:avLst/>
            </a:prstGeom>
          </p:spPr>
        </p:pic>
      </p:grpSp>
      <p:grpSp>
        <p:nvGrpSpPr>
          <p:cNvPr id="14" name="Group 13">
            <a:extLst>
              <a:ext uri="{FF2B5EF4-FFF2-40B4-BE49-F238E27FC236}">
                <a16:creationId xmlns:a16="http://schemas.microsoft.com/office/drawing/2014/main" id="{E15B2EAF-297E-474E-82D6-0FFC9ACE05C9}"/>
              </a:ext>
            </a:extLst>
          </p:cNvPr>
          <p:cNvGrpSpPr/>
          <p:nvPr/>
        </p:nvGrpSpPr>
        <p:grpSpPr>
          <a:xfrm>
            <a:off x="6167454" y="1136036"/>
            <a:ext cx="1111988" cy="1111988"/>
            <a:chOff x="6581610" y="1136036"/>
            <a:chExt cx="1111988" cy="1111988"/>
          </a:xfrm>
        </p:grpSpPr>
        <p:sp>
          <p:nvSpPr>
            <p:cNvPr id="15" name="Oval 14">
              <a:extLst>
                <a:ext uri="{FF2B5EF4-FFF2-40B4-BE49-F238E27FC236}">
                  <a16:creationId xmlns:a16="http://schemas.microsoft.com/office/drawing/2014/main" id="{C5F174AB-6B44-4442-845C-FEC0E09729D4}"/>
                </a:ext>
              </a:extLst>
            </p:cNvPr>
            <p:cNvSpPr/>
            <p:nvPr/>
          </p:nvSpPr>
          <p:spPr>
            <a:xfrm>
              <a:off x="6581610" y="1136036"/>
              <a:ext cx="1111988" cy="1111988"/>
            </a:xfrm>
            <a:prstGeom prst="ellipse">
              <a:avLst/>
            </a:prstGeom>
            <a:solidFill>
              <a:srgbClr val="E0E1F0"/>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Bots</a:t>
              </a:r>
            </a:p>
          </p:txBody>
        </p:sp>
        <p:pic>
          <p:nvPicPr>
            <p:cNvPr id="16" name="Graphic 15">
              <a:extLst>
                <a:ext uri="{FF2B5EF4-FFF2-40B4-BE49-F238E27FC236}">
                  <a16:creationId xmlns:a16="http://schemas.microsoft.com/office/drawing/2014/main" id="{D275F6C6-6795-4D23-81BA-2D4FF1F75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903" y="1382875"/>
              <a:ext cx="354071" cy="354072"/>
            </a:xfrm>
            <a:prstGeom prst="rect">
              <a:avLst/>
            </a:prstGeom>
          </p:spPr>
        </p:pic>
      </p:grpSp>
      <p:grpSp>
        <p:nvGrpSpPr>
          <p:cNvPr id="17" name="Group 16">
            <a:extLst>
              <a:ext uri="{FF2B5EF4-FFF2-40B4-BE49-F238E27FC236}">
                <a16:creationId xmlns:a16="http://schemas.microsoft.com/office/drawing/2014/main" id="{B4D09F0E-3AA7-4F72-8F6F-C622F1AE78D0}"/>
              </a:ext>
            </a:extLst>
          </p:cNvPr>
          <p:cNvGrpSpPr/>
          <p:nvPr/>
        </p:nvGrpSpPr>
        <p:grpSpPr>
          <a:xfrm>
            <a:off x="7247132" y="2873006"/>
            <a:ext cx="1111988" cy="1111988"/>
            <a:chOff x="7661288" y="2873006"/>
            <a:chExt cx="1111988" cy="1111988"/>
          </a:xfrm>
        </p:grpSpPr>
        <p:sp>
          <p:nvSpPr>
            <p:cNvPr id="18" name="Oval 17">
              <a:extLst>
                <a:ext uri="{FF2B5EF4-FFF2-40B4-BE49-F238E27FC236}">
                  <a16:creationId xmlns:a16="http://schemas.microsoft.com/office/drawing/2014/main" id="{73060AE2-B849-4CBA-B229-BA2F2990D326}"/>
                </a:ext>
              </a:extLst>
            </p:cNvPr>
            <p:cNvSpPr/>
            <p:nvPr/>
          </p:nvSpPr>
          <p:spPr>
            <a:xfrm>
              <a:off x="7661288" y="2873006"/>
              <a:ext cx="1111988" cy="1111988"/>
            </a:xfrm>
            <a:prstGeom prst="ellipse">
              <a:avLst/>
            </a:prstGeom>
            <a:solidFill>
              <a:srgbClr val="D3D4E9"/>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Messaging Extensions</a:t>
              </a:r>
            </a:p>
          </p:txBody>
        </p:sp>
        <p:pic>
          <p:nvPicPr>
            <p:cNvPr id="19" name="Graphic 18">
              <a:extLst>
                <a:ext uri="{FF2B5EF4-FFF2-40B4-BE49-F238E27FC236}">
                  <a16:creationId xmlns:a16="http://schemas.microsoft.com/office/drawing/2014/main" id="{A37FD1D3-543D-4979-A964-F469FC65AD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7943" y="3196213"/>
              <a:ext cx="278678" cy="278678"/>
            </a:xfrm>
            <a:prstGeom prst="rect">
              <a:avLst/>
            </a:prstGeom>
          </p:spPr>
        </p:pic>
      </p:grpSp>
      <p:grpSp>
        <p:nvGrpSpPr>
          <p:cNvPr id="20" name="Group 19">
            <a:extLst>
              <a:ext uri="{FF2B5EF4-FFF2-40B4-BE49-F238E27FC236}">
                <a16:creationId xmlns:a16="http://schemas.microsoft.com/office/drawing/2014/main" id="{74BA9175-EE7B-4B9B-853C-361319544174}"/>
              </a:ext>
            </a:extLst>
          </p:cNvPr>
          <p:cNvGrpSpPr/>
          <p:nvPr/>
        </p:nvGrpSpPr>
        <p:grpSpPr>
          <a:xfrm>
            <a:off x="4096943" y="4644293"/>
            <a:ext cx="1111988" cy="1111988"/>
            <a:chOff x="4511099" y="4644293"/>
            <a:chExt cx="1111988" cy="1111988"/>
          </a:xfrm>
        </p:grpSpPr>
        <p:sp>
          <p:nvSpPr>
            <p:cNvPr id="21" name="Oval 20">
              <a:extLst>
                <a:ext uri="{FF2B5EF4-FFF2-40B4-BE49-F238E27FC236}">
                  <a16:creationId xmlns:a16="http://schemas.microsoft.com/office/drawing/2014/main" id="{834E617A-8E97-4823-A3D4-21C3E0D5E777}"/>
                </a:ext>
              </a:extLst>
            </p:cNvPr>
            <p:cNvSpPr/>
            <p:nvPr/>
          </p:nvSpPr>
          <p:spPr>
            <a:xfrm>
              <a:off x="4511099" y="4644293"/>
              <a:ext cx="1111988" cy="1111988"/>
            </a:xfrm>
            <a:prstGeom prst="ellipse">
              <a:avLst/>
            </a:prstGeom>
            <a:solidFill>
              <a:srgbClr val="CACCE4"/>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Connectors &amp; Webhooks</a:t>
              </a:r>
            </a:p>
          </p:txBody>
        </p:sp>
        <p:pic>
          <p:nvPicPr>
            <p:cNvPr id="22" name="Graphic 21">
              <a:extLst>
                <a:ext uri="{FF2B5EF4-FFF2-40B4-BE49-F238E27FC236}">
                  <a16:creationId xmlns:a16="http://schemas.microsoft.com/office/drawing/2014/main" id="{D02B59AA-ADEB-4B00-AC22-BB8C11DCAB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4927754" y="4971044"/>
              <a:ext cx="278678" cy="278678"/>
            </a:xfrm>
            <a:prstGeom prst="rect">
              <a:avLst/>
            </a:prstGeom>
          </p:spPr>
        </p:pic>
      </p:grpSp>
      <p:grpSp>
        <p:nvGrpSpPr>
          <p:cNvPr id="23" name="Group 22">
            <a:extLst>
              <a:ext uri="{FF2B5EF4-FFF2-40B4-BE49-F238E27FC236}">
                <a16:creationId xmlns:a16="http://schemas.microsoft.com/office/drawing/2014/main" id="{2178B7EE-1904-45D3-9791-A86A79B09B03}"/>
              </a:ext>
            </a:extLst>
          </p:cNvPr>
          <p:cNvGrpSpPr/>
          <p:nvPr/>
        </p:nvGrpSpPr>
        <p:grpSpPr>
          <a:xfrm>
            <a:off x="6182027" y="4637968"/>
            <a:ext cx="1111988" cy="1111988"/>
            <a:chOff x="6596183" y="4637968"/>
            <a:chExt cx="1111988" cy="1111988"/>
          </a:xfrm>
        </p:grpSpPr>
        <p:sp>
          <p:nvSpPr>
            <p:cNvPr id="24" name="Oval 23">
              <a:extLst>
                <a:ext uri="{FF2B5EF4-FFF2-40B4-BE49-F238E27FC236}">
                  <a16:creationId xmlns:a16="http://schemas.microsoft.com/office/drawing/2014/main" id="{CC410BA1-F2CA-4BBA-94B7-429CC5A64124}"/>
                </a:ext>
              </a:extLst>
            </p:cNvPr>
            <p:cNvSpPr/>
            <p:nvPr/>
          </p:nvSpPr>
          <p:spPr>
            <a:xfrm>
              <a:off x="6596183" y="4637968"/>
              <a:ext cx="1111988" cy="1111988"/>
            </a:xfrm>
            <a:prstGeom prst="ellipse">
              <a:avLst/>
            </a:prstGeom>
            <a:solidFill>
              <a:srgbClr val="D1D2E7"/>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Task Modules</a:t>
              </a:r>
            </a:p>
          </p:txBody>
        </p:sp>
        <p:pic>
          <p:nvPicPr>
            <p:cNvPr id="25" name="Graphic 24" descr="Checklist">
              <a:extLst>
                <a:ext uri="{FF2B5EF4-FFF2-40B4-BE49-F238E27FC236}">
                  <a16:creationId xmlns:a16="http://schemas.microsoft.com/office/drawing/2014/main" id="{E25FB25A-FAAE-44E0-8D96-615F0EA478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3409" y="4924305"/>
              <a:ext cx="324675" cy="324675"/>
            </a:xfrm>
            <a:prstGeom prst="rect">
              <a:avLst/>
            </a:prstGeom>
          </p:spPr>
        </p:pic>
      </p:grpSp>
      <p:pic>
        <p:nvPicPr>
          <p:cNvPr id="26" name="Picture 25" descr="A picture containing object&#10;&#10;Description automatically generated">
            <a:extLst>
              <a:ext uri="{FF2B5EF4-FFF2-40B4-BE49-F238E27FC236}">
                <a16:creationId xmlns:a16="http://schemas.microsoft.com/office/drawing/2014/main" id="{DB0674A0-F24A-4BC4-8274-A59373C1ABE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258617" y="3252338"/>
            <a:ext cx="794081" cy="794081"/>
          </a:xfrm>
          <a:prstGeom prst="rect">
            <a:avLst/>
          </a:prstGeom>
        </p:spPr>
      </p:pic>
      <p:grpSp>
        <p:nvGrpSpPr>
          <p:cNvPr id="27" name="Group 26">
            <a:extLst>
              <a:ext uri="{FF2B5EF4-FFF2-40B4-BE49-F238E27FC236}">
                <a16:creationId xmlns:a16="http://schemas.microsoft.com/office/drawing/2014/main" id="{1ACD2644-0B34-4166-BA90-F0EA1F374E9C}"/>
              </a:ext>
            </a:extLst>
          </p:cNvPr>
          <p:cNvGrpSpPr/>
          <p:nvPr/>
        </p:nvGrpSpPr>
        <p:grpSpPr>
          <a:xfrm>
            <a:off x="554814" y="3087747"/>
            <a:ext cx="1496760" cy="894047"/>
            <a:chOff x="4932322" y="2627286"/>
            <a:chExt cx="1496760" cy="894047"/>
          </a:xfrm>
        </p:grpSpPr>
        <p:sp>
          <p:nvSpPr>
            <p:cNvPr id="28" name="UniversalApp_E8CC" title="Icon of a cellphone in front of a tablet">
              <a:extLst>
                <a:ext uri="{FF2B5EF4-FFF2-40B4-BE49-F238E27FC236}">
                  <a16:creationId xmlns:a16="http://schemas.microsoft.com/office/drawing/2014/main" id="{BDA71AE1-CBCE-41ED-A65F-1FD49CE583FC}"/>
                </a:ext>
              </a:extLst>
            </p:cNvPr>
            <p:cNvSpPr>
              <a:spLocks noChangeAspect="1" noEditPoints="1"/>
            </p:cNvSpPr>
            <p:nvPr/>
          </p:nvSpPr>
          <p:spPr bwMode="auto">
            <a:xfrm>
              <a:off x="5495290" y="2627286"/>
              <a:ext cx="364743" cy="26765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5558A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Light" panose="020B0502040204020203" pitchFamily="34" charset="0"/>
                <a:ea typeface="+mn-ea"/>
                <a:cs typeface="Segoe UI Light" panose="020B0502040204020203" pitchFamily="34" charset="0"/>
              </a:endParaRPr>
            </a:p>
          </p:txBody>
        </p:sp>
        <p:sp>
          <p:nvSpPr>
            <p:cNvPr id="29" name="TextBox 28">
              <a:extLst>
                <a:ext uri="{FF2B5EF4-FFF2-40B4-BE49-F238E27FC236}">
                  <a16:creationId xmlns:a16="http://schemas.microsoft.com/office/drawing/2014/main" id="{1C2740EA-740C-4C6D-B682-6B9442211655}"/>
                </a:ext>
              </a:extLst>
            </p:cNvPr>
            <p:cNvSpPr txBox="1"/>
            <p:nvPr/>
          </p:nvSpPr>
          <p:spPr>
            <a:xfrm>
              <a:off x="4932322" y="2967335"/>
              <a:ext cx="149676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65000"/>
                      <a:lumOff val="35000"/>
                    </a:srgbClr>
                  </a:solidFill>
                  <a:effectLst/>
                  <a:uLnTx/>
                  <a:uFillTx/>
                  <a:latin typeface="Segoe UI"/>
                  <a:ea typeface="+mn-ea"/>
                  <a:cs typeface="Segoe UI Semibold" panose="020B0702040204020203" pitchFamily="34" charset="0"/>
                </a:rPr>
                <a:t>Your custom app or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endParaRPr>
            </a:p>
          </p:txBody>
        </p:sp>
      </p:grpSp>
      <p:sp>
        <p:nvSpPr>
          <p:cNvPr id="30" name="Title 1">
            <a:extLst>
              <a:ext uri="{FF2B5EF4-FFF2-40B4-BE49-F238E27FC236}">
                <a16:creationId xmlns:a16="http://schemas.microsoft.com/office/drawing/2014/main" id="{FB5993F2-1AA2-48BF-B49E-679C7867681B}"/>
              </a:ext>
            </a:extLst>
          </p:cNvPr>
          <p:cNvSpPr txBox="1">
            <a:spLocks/>
          </p:cNvSpPr>
          <p:nvPr/>
        </p:nvSpPr>
        <p:spPr>
          <a:xfrm>
            <a:off x="50860" y="1840140"/>
            <a:ext cx="2673772" cy="1175212"/>
          </a:xfrm>
          <a:prstGeom prst="rect">
            <a:avLst/>
          </a:prstGeom>
        </p:spPr>
        <p:txBody>
          <a:bodyPr>
            <a:no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Existing Applications</a:t>
            </a:r>
            <a:endParaRPr kumimoji="0" lang="en-US" sz="3200" b="0" i="0" u="none" strike="noStrike" kern="1200" cap="none" spc="-50" normalizeH="0" baseline="0" noProof="0">
              <a:ln w="3175">
                <a:noFill/>
              </a:ln>
              <a:solidFill>
                <a:srgbClr val="FF0000"/>
              </a:solidFill>
              <a:effectLst/>
              <a:uLnTx/>
              <a:uFillTx/>
              <a:latin typeface="Segoe UI Semibold"/>
              <a:ea typeface="+mn-ea"/>
              <a:cs typeface="Segoe UI" pitchFamily="34" charset="0"/>
            </a:endParaRPr>
          </a:p>
        </p:txBody>
      </p:sp>
      <p:grpSp>
        <p:nvGrpSpPr>
          <p:cNvPr id="31" name="Group 30">
            <a:extLst>
              <a:ext uri="{FF2B5EF4-FFF2-40B4-BE49-F238E27FC236}">
                <a16:creationId xmlns:a16="http://schemas.microsoft.com/office/drawing/2014/main" id="{239AF0C3-FD0C-4619-B35B-BA5A96745026}"/>
              </a:ext>
            </a:extLst>
          </p:cNvPr>
          <p:cNvGrpSpPr/>
          <p:nvPr/>
        </p:nvGrpSpPr>
        <p:grpSpPr>
          <a:xfrm>
            <a:off x="9924951" y="3087747"/>
            <a:ext cx="1496760" cy="894047"/>
            <a:chOff x="4932322" y="2627286"/>
            <a:chExt cx="1496760" cy="894047"/>
          </a:xfrm>
        </p:grpSpPr>
        <p:sp>
          <p:nvSpPr>
            <p:cNvPr id="32" name="UniversalApp_E8CC" title="Icon of a cellphone in front of a tablet">
              <a:extLst>
                <a:ext uri="{FF2B5EF4-FFF2-40B4-BE49-F238E27FC236}">
                  <a16:creationId xmlns:a16="http://schemas.microsoft.com/office/drawing/2014/main" id="{B04EA0F0-3132-4F49-B769-3892A12B7645}"/>
                </a:ext>
              </a:extLst>
            </p:cNvPr>
            <p:cNvSpPr>
              <a:spLocks noChangeAspect="1" noEditPoints="1"/>
            </p:cNvSpPr>
            <p:nvPr/>
          </p:nvSpPr>
          <p:spPr bwMode="auto">
            <a:xfrm>
              <a:off x="5495290" y="2627286"/>
              <a:ext cx="364743" cy="26765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5558A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Light" panose="020B0502040204020203" pitchFamily="34" charset="0"/>
                <a:ea typeface="+mn-ea"/>
                <a:cs typeface="Segoe UI Light" panose="020B0502040204020203" pitchFamily="34" charset="0"/>
              </a:endParaRPr>
            </a:p>
          </p:txBody>
        </p:sp>
        <p:sp>
          <p:nvSpPr>
            <p:cNvPr id="33" name="TextBox 32">
              <a:extLst>
                <a:ext uri="{FF2B5EF4-FFF2-40B4-BE49-F238E27FC236}">
                  <a16:creationId xmlns:a16="http://schemas.microsoft.com/office/drawing/2014/main" id="{78F78FF7-8C4D-4031-B83B-7DC703547263}"/>
                </a:ext>
              </a:extLst>
            </p:cNvPr>
            <p:cNvSpPr txBox="1"/>
            <p:nvPr/>
          </p:nvSpPr>
          <p:spPr>
            <a:xfrm>
              <a:off x="4932322" y="2967335"/>
              <a:ext cx="149676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65000"/>
                      <a:lumOff val="35000"/>
                    </a:srgbClr>
                  </a:solidFill>
                  <a:effectLst/>
                  <a:uLnTx/>
                  <a:uFillTx/>
                  <a:latin typeface="Segoe UI"/>
                  <a:ea typeface="+mn-ea"/>
                  <a:cs typeface="Segoe UI Semibold" panose="020B0702040204020203" pitchFamily="34" charset="0"/>
                </a:rPr>
                <a:t>Your custom app or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endParaRPr>
            </a:p>
          </p:txBody>
        </p:sp>
      </p:grpSp>
      <p:sp>
        <p:nvSpPr>
          <p:cNvPr id="34" name="Title 1">
            <a:extLst>
              <a:ext uri="{FF2B5EF4-FFF2-40B4-BE49-F238E27FC236}">
                <a16:creationId xmlns:a16="http://schemas.microsoft.com/office/drawing/2014/main" id="{776ED2FE-6A3B-4037-9FB4-6B2030DBB16B}"/>
              </a:ext>
            </a:extLst>
          </p:cNvPr>
          <p:cNvSpPr txBox="1">
            <a:spLocks/>
          </p:cNvSpPr>
          <p:nvPr/>
        </p:nvSpPr>
        <p:spPr>
          <a:xfrm>
            <a:off x="9420997" y="1840140"/>
            <a:ext cx="2673772" cy="1175212"/>
          </a:xfrm>
          <a:prstGeom prst="rect">
            <a:avLst/>
          </a:prstGeom>
        </p:spPr>
        <p:txBody>
          <a:bodyPr>
            <a:no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New Applications</a:t>
            </a:r>
            <a:endParaRPr kumimoji="0" lang="en-US" sz="3200" b="0" i="0" u="none" strike="noStrike" kern="1200" cap="none" spc="-50" normalizeH="0" baseline="0" noProof="0">
              <a:ln w="3175">
                <a:noFill/>
              </a:ln>
              <a:solidFill>
                <a:srgbClr val="FF0000"/>
              </a:solidFill>
              <a:effectLst/>
              <a:uLnTx/>
              <a:uFillTx/>
              <a:latin typeface="Segoe UI Semibold"/>
              <a:ea typeface="+mn-ea"/>
              <a:cs typeface="Segoe UI" pitchFamily="34" charset="0"/>
            </a:endParaRPr>
          </a:p>
        </p:txBody>
      </p:sp>
      <p:grpSp>
        <p:nvGrpSpPr>
          <p:cNvPr id="35" name="Group 34">
            <a:extLst>
              <a:ext uri="{FF2B5EF4-FFF2-40B4-BE49-F238E27FC236}">
                <a16:creationId xmlns:a16="http://schemas.microsoft.com/office/drawing/2014/main" id="{94580981-677A-42BA-8929-F091066F3797}"/>
              </a:ext>
            </a:extLst>
          </p:cNvPr>
          <p:cNvGrpSpPr/>
          <p:nvPr/>
        </p:nvGrpSpPr>
        <p:grpSpPr>
          <a:xfrm>
            <a:off x="4932322" y="2627286"/>
            <a:ext cx="1496760" cy="894047"/>
            <a:chOff x="4932322" y="2627286"/>
            <a:chExt cx="1496760" cy="894047"/>
          </a:xfrm>
        </p:grpSpPr>
        <p:sp>
          <p:nvSpPr>
            <p:cNvPr id="36" name="UniversalApp_E8CC" title="Icon of a cellphone in front of a tablet">
              <a:extLst>
                <a:ext uri="{FF2B5EF4-FFF2-40B4-BE49-F238E27FC236}">
                  <a16:creationId xmlns:a16="http://schemas.microsoft.com/office/drawing/2014/main" id="{BB6577D5-E3E2-42FB-BDA5-6B9965C9B8D4}"/>
                </a:ext>
              </a:extLst>
            </p:cNvPr>
            <p:cNvSpPr>
              <a:spLocks noChangeAspect="1" noEditPoints="1"/>
            </p:cNvSpPr>
            <p:nvPr/>
          </p:nvSpPr>
          <p:spPr bwMode="auto">
            <a:xfrm>
              <a:off x="5495290" y="2627286"/>
              <a:ext cx="364743" cy="26765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5558A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Light" panose="020B0502040204020203" pitchFamily="34" charset="0"/>
                <a:ea typeface="+mn-ea"/>
                <a:cs typeface="Segoe UI Light" panose="020B0502040204020203" pitchFamily="34" charset="0"/>
              </a:endParaRPr>
            </a:p>
          </p:txBody>
        </p:sp>
        <p:sp>
          <p:nvSpPr>
            <p:cNvPr id="37" name="TextBox 36">
              <a:extLst>
                <a:ext uri="{FF2B5EF4-FFF2-40B4-BE49-F238E27FC236}">
                  <a16:creationId xmlns:a16="http://schemas.microsoft.com/office/drawing/2014/main" id="{13BA5CA2-B6DB-4010-99C0-4DC16626FEEF}"/>
                </a:ext>
              </a:extLst>
            </p:cNvPr>
            <p:cNvSpPr txBox="1"/>
            <p:nvPr/>
          </p:nvSpPr>
          <p:spPr>
            <a:xfrm>
              <a:off x="4932322" y="2967335"/>
              <a:ext cx="149676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65000"/>
                      <a:lumOff val="35000"/>
                    </a:srgbClr>
                  </a:solidFill>
                  <a:effectLst/>
                  <a:uLnTx/>
                  <a:uFillTx/>
                  <a:latin typeface="Segoe UI"/>
                  <a:ea typeface="+mn-ea"/>
                  <a:cs typeface="Segoe UI Semibold" panose="020B0702040204020203" pitchFamily="34" charset="0"/>
                </a:rPr>
                <a:t>Your custom app or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38" name="Straight Arrow Connector 37">
            <a:extLst>
              <a:ext uri="{FF2B5EF4-FFF2-40B4-BE49-F238E27FC236}">
                <a16:creationId xmlns:a16="http://schemas.microsoft.com/office/drawing/2014/main" id="{4C2DF866-FA1F-4BE5-AA6E-B66CE5E15E48}"/>
              </a:ext>
            </a:extLst>
          </p:cNvPr>
          <p:cNvCxnSpPr/>
          <p:nvPr/>
        </p:nvCxnSpPr>
        <p:spPr>
          <a:xfrm>
            <a:off x="1752600" y="3252338"/>
            <a:ext cx="30396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27856CC-2DCB-47E9-9BA0-459FE122D971}"/>
              </a:ext>
            </a:extLst>
          </p:cNvPr>
          <p:cNvCxnSpPr>
            <a:cxnSpLocks/>
          </p:cNvCxnSpPr>
          <p:nvPr/>
        </p:nvCxnSpPr>
        <p:spPr>
          <a:xfrm flipH="1">
            <a:off x="6429082" y="3269723"/>
            <a:ext cx="3657894" cy="12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14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8893 -0.26644 L -4.16667E-6 2.59259E-6 " pathEditMode="relative" rAng="0" ptsTypes="AA">
                                      <p:cBhvr>
                                        <p:cTn id="6" dur="1000" fill="hold"/>
                                        <p:tgtEl>
                                          <p:spTgt spid="23"/>
                                        </p:tgtEl>
                                        <p:attrNameLst>
                                          <p:attrName>ppt_x</p:attrName>
                                          <p:attrName>ppt_y</p:attrName>
                                        </p:attrNameLst>
                                      </p:cBhvr>
                                      <p:rCtr x="4440" y="13310"/>
                                    </p:animMotion>
                                  </p:childTnLst>
                                </p:cTn>
                              </p:par>
                              <p:par>
                                <p:cTn id="7" presetID="0" presetClass="path" presetSubtype="0" accel="50000" decel="50000" fill="hold" nodeType="withEffect">
                                  <p:stCondLst>
                                    <p:cond delay="0"/>
                                  </p:stCondLst>
                                  <p:childTnLst>
                                    <p:animMotion origin="layout" path="M -0.1763 -0.00903 L -3.95833E-6 0 " pathEditMode="relative" rAng="0" ptsTypes="AA">
                                      <p:cBhvr>
                                        <p:cTn id="8" dur="1000" fill="hold"/>
                                        <p:tgtEl>
                                          <p:spTgt spid="17"/>
                                        </p:tgtEl>
                                        <p:attrNameLst>
                                          <p:attrName>ppt_x</p:attrName>
                                          <p:attrName>ppt_y</p:attrName>
                                        </p:attrNameLst>
                                      </p:cBhvr>
                                      <p:rCtr x="8815" y="440"/>
                                    </p:animMotion>
                                  </p:childTnLst>
                                </p:cTn>
                              </p:par>
                              <p:par>
                                <p:cTn id="9" presetID="0" presetClass="path" presetSubtype="0" accel="50000" decel="50000" fill="hold" nodeType="withEffect">
                                  <p:stCondLst>
                                    <p:cond delay="0"/>
                                  </p:stCondLst>
                                  <p:childTnLst>
                                    <p:animMotion origin="layout" path="M -0.08567 0.24421 L -2.29167E-6 7.40741E-7 " pathEditMode="relative" rAng="0" ptsTypes="AA">
                                      <p:cBhvr>
                                        <p:cTn id="10" dur="1000" fill="hold"/>
                                        <p:tgtEl>
                                          <p:spTgt spid="14"/>
                                        </p:tgtEl>
                                        <p:attrNameLst>
                                          <p:attrName>ppt_x</p:attrName>
                                          <p:attrName>ppt_y</p:attrName>
                                        </p:attrNameLst>
                                      </p:cBhvr>
                                      <p:rCtr x="4284" y="-12222"/>
                                    </p:animMotion>
                                  </p:childTnLst>
                                </p:cTn>
                              </p:par>
                              <p:par>
                                <p:cTn id="11" presetID="0" presetClass="path" presetSubtype="0" accel="50000" decel="50000" fill="hold" nodeType="withEffect">
                                  <p:stCondLst>
                                    <p:cond delay="0"/>
                                  </p:stCondLst>
                                  <p:childTnLst>
                                    <p:animMotion origin="layout" path="M 0.08842 0.24653 L -3.75E-6 -4.44444E-6 " pathEditMode="relative" rAng="0" ptsTypes="AA">
                                      <p:cBhvr>
                                        <p:cTn id="12" dur="1000" fill="hold"/>
                                        <p:tgtEl>
                                          <p:spTgt spid="8"/>
                                        </p:tgtEl>
                                        <p:attrNameLst>
                                          <p:attrName>ppt_x</p:attrName>
                                          <p:attrName>ppt_y</p:attrName>
                                        </p:attrNameLst>
                                      </p:cBhvr>
                                      <p:rCtr x="-4427" y="-12338"/>
                                    </p:animMotion>
                                  </p:childTnLst>
                                </p:cTn>
                              </p:par>
                              <p:par>
                                <p:cTn id="13" presetID="0" presetClass="path" presetSubtype="0" accel="50000" decel="50000" fill="hold" nodeType="withEffect">
                                  <p:stCondLst>
                                    <p:cond delay="0"/>
                                  </p:stCondLst>
                                  <p:childTnLst>
                                    <p:animMotion origin="layout" path="M 0.17123 -0.00857 L -1.25E-6 2.96296E-6 " pathEditMode="relative" rAng="0" ptsTypes="AA">
                                      <p:cBhvr>
                                        <p:cTn id="14" dur="1000" fill="hold"/>
                                        <p:tgtEl>
                                          <p:spTgt spid="11"/>
                                        </p:tgtEl>
                                        <p:attrNameLst>
                                          <p:attrName>ppt_x</p:attrName>
                                          <p:attrName>ppt_y</p:attrName>
                                        </p:attrNameLst>
                                      </p:cBhvr>
                                      <p:rCtr x="-8568" y="417"/>
                                    </p:animMotion>
                                  </p:childTnLst>
                                </p:cTn>
                              </p:par>
                              <p:par>
                                <p:cTn id="15" presetID="0" presetClass="path" presetSubtype="0" accel="50000" decel="50000" fill="hold" nodeType="withEffect">
                                  <p:stCondLst>
                                    <p:cond delay="0"/>
                                  </p:stCondLst>
                                  <p:childTnLst>
                                    <p:animMotion origin="layout" path="M 0.08359 -0.26736 L -6.25E-7 -3.33333E-6 " pathEditMode="relative" rAng="0" ptsTypes="AA">
                                      <p:cBhvr>
                                        <p:cTn id="16" dur="1000" fill="hold"/>
                                        <p:tgtEl>
                                          <p:spTgt spid="20"/>
                                        </p:tgtEl>
                                        <p:attrNameLst>
                                          <p:attrName>ppt_x</p:attrName>
                                          <p:attrName>ppt_y</p:attrName>
                                        </p:attrNameLst>
                                      </p:cBhvr>
                                      <p:rCtr x="-4180" y="13356"/>
                                    </p:animMotion>
                                  </p:childTnLst>
                                </p:cTn>
                              </p:par>
                              <p:par>
                                <p:cTn id="17" presetID="23" presetClass="entr" presetSubtype="1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xit" presetSubtype="0" fill="hold" nodeType="with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1"/>
                                        </p:tgtEl>
                                      </p:cBhvr>
                                    </p:animEffect>
                                    <p:set>
                                      <p:cBhvr>
                                        <p:cTn id="46" dur="1" fill="hold">
                                          <p:stCondLst>
                                            <p:cond delay="499"/>
                                          </p:stCondLst>
                                        </p:cTn>
                                        <p:tgtEl>
                                          <p:spTgt spid="3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A3FFA5-686B-42C7-BCF1-AF5B0050F4B4}"/>
              </a:ext>
            </a:extLst>
          </p:cNvPr>
          <p:cNvSpPr/>
          <p:nvPr/>
        </p:nvSpPr>
        <p:spPr>
          <a:xfrm>
            <a:off x="4919521" y="0"/>
            <a:ext cx="7263518"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val 3">
            <a:extLst>
              <a:ext uri="{FF2B5EF4-FFF2-40B4-BE49-F238E27FC236}">
                <a16:creationId xmlns:a16="http://schemas.microsoft.com/office/drawing/2014/main" id="{E71672C6-74E1-4228-9F5E-E7BE6AEDADC9}"/>
              </a:ext>
            </a:extLst>
          </p:cNvPr>
          <p:cNvSpPr/>
          <p:nvPr/>
        </p:nvSpPr>
        <p:spPr>
          <a:xfrm>
            <a:off x="1934623" y="-75883"/>
            <a:ext cx="7854696" cy="7009766"/>
          </a:xfrm>
          <a:prstGeom prst="ellipse">
            <a:avLst/>
          </a:prstGeom>
          <a:noFill/>
          <a:ln>
            <a:solidFill>
              <a:srgbClr val="4850B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CB80D547-3325-4C37-9262-F52FEA684438}"/>
              </a:ext>
            </a:extLst>
          </p:cNvPr>
          <p:cNvSpPr/>
          <p:nvPr/>
        </p:nvSpPr>
        <p:spPr>
          <a:xfrm>
            <a:off x="0" y="0"/>
            <a:ext cx="5890816"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Oval 5">
            <a:extLst>
              <a:ext uri="{FF2B5EF4-FFF2-40B4-BE49-F238E27FC236}">
                <a16:creationId xmlns:a16="http://schemas.microsoft.com/office/drawing/2014/main" id="{8BFBCBD3-30B5-42DA-A0F1-9EACC1A49F04}"/>
              </a:ext>
            </a:extLst>
          </p:cNvPr>
          <p:cNvSpPr/>
          <p:nvPr/>
        </p:nvSpPr>
        <p:spPr>
          <a:xfrm>
            <a:off x="3591719" y="1378678"/>
            <a:ext cx="4127878" cy="4127878"/>
          </a:xfrm>
          <a:prstGeom prst="ellipse">
            <a:avLst/>
          </a:prstGeom>
          <a:solidFill>
            <a:srgbClr val="5558AF"/>
          </a:solidFill>
          <a:ln w="762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7" name="Oval 6">
            <a:extLst>
              <a:ext uri="{FF2B5EF4-FFF2-40B4-BE49-F238E27FC236}">
                <a16:creationId xmlns:a16="http://schemas.microsoft.com/office/drawing/2014/main" id="{B97F6F64-1D74-42C2-B7C1-FD49B2F5F351}"/>
              </a:ext>
            </a:extLst>
          </p:cNvPr>
          <p:cNvSpPr/>
          <p:nvPr/>
        </p:nvSpPr>
        <p:spPr>
          <a:xfrm>
            <a:off x="4569106" y="2283795"/>
            <a:ext cx="2228038" cy="2257293"/>
          </a:xfrm>
          <a:prstGeom prst="ellipse">
            <a:avLst/>
          </a:prstGeom>
          <a:solidFill>
            <a:srgbClr val="DEDFEE"/>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8" name="TextBox 7">
            <a:extLst>
              <a:ext uri="{FF2B5EF4-FFF2-40B4-BE49-F238E27FC236}">
                <a16:creationId xmlns:a16="http://schemas.microsoft.com/office/drawing/2014/main" id="{AD062528-2CE4-4BF1-8D19-2EA4F4357A77}"/>
              </a:ext>
            </a:extLst>
          </p:cNvPr>
          <p:cNvSpPr txBox="1"/>
          <p:nvPr/>
        </p:nvSpPr>
        <p:spPr>
          <a:xfrm>
            <a:off x="4962849" y="3921620"/>
            <a:ext cx="142962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Microsoft Teams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4BFAD1C8-73FD-4B35-9476-13B876E668C4}"/>
              </a:ext>
            </a:extLst>
          </p:cNvPr>
          <p:cNvGrpSpPr/>
          <p:nvPr/>
        </p:nvGrpSpPr>
        <p:grpSpPr>
          <a:xfrm>
            <a:off x="4045633" y="1120844"/>
            <a:ext cx="1111988" cy="1111988"/>
            <a:chOff x="4459789" y="1120844"/>
            <a:chExt cx="1111988" cy="1111988"/>
          </a:xfrm>
        </p:grpSpPr>
        <p:sp>
          <p:nvSpPr>
            <p:cNvPr id="10" name="Oval 9">
              <a:extLst>
                <a:ext uri="{FF2B5EF4-FFF2-40B4-BE49-F238E27FC236}">
                  <a16:creationId xmlns:a16="http://schemas.microsoft.com/office/drawing/2014/main" id="{4EDD2E2A-2169-4C20-95FD-784DF35EC5A5}"/>
                </a:ext>
              </a:extLst>
            </p:cNvPr>
            <p:cNvSpPr/>
            <p:nvPr/>
          </p:nvSpPr>
          <p:spPr>
            <a:xfrm>
              <a:off x="4459789" y="1120844"/>
              <a:ext cx="1111988" cy="1111988"/>
            </a:xfrm>
            <a:prstGeom prst="ellipse">
              <a:avLst/>
            </a:prstGeom>
            <a:solidFill>
              <a:srgbClr val="EEEEF6"/>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Tabs, Personal Apps</a:t>
              </a:r>
            </a:p>
          </p:txBody>
        </p:sp>
        <p:pic>
          <p:nvPicPr>
            <p:cNvPr id="11" name="Graphic 10">
              <a:extLst>
                <a:ext uri="{FF2B5EF4-FFF2-40B4-BE49-F238E27FC236}">
                  <a16:creationId xmlns:a16="http://schemas.microsoft.com/office/drawing/2014/main" id="{58A60B28-3F5E-4DBD-AA81-3CBBAAB77B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6463" y="1361359"/>
              <a:ext cx="278639" cy="278639"/>
            </a:xfrm>
            <a:prstGeom prst="rect">
              <a:avLst/>
            </a:prstGeom>
          </p:spPr>
        </p:pic>
      </p:grpSp>
      <p:grpSp>
        <p:nvGrpSpPr>
          <p:cNvPr id="12" name="Group 11">
            <a:extLst>
              <a:ext uri="{FF2B5EF4-FFF2-40B4-BE49-F238E27FC236}">
                <a16:creationId xmlns:a16="http://schemas.microsoft.com/office/drawing/2014/main" id="{CEF97AE7-6411-49E6-B4C7-285E257ABD69}"/>
              </a:ext>
            </a:extLst>
          </p:cNvPr>
          <p:cNvGrpSpPr/>
          <p:nvPr/>
        </p:nvGrpSpPr>
        <p:grpSpPr>
          <a:xfrm>
            <a:off x="3035724" y="2869806"/>
            <a:ext cx="1111988" cy="1111988"/>
            <a:chOff x="3449880" y="2869806"/>
            <a:chExt cx="1111988" cy="1111988"/>
          </a:xfrm>
        </p:grpSpPr>
        <p:sp>
          <p:nvSpPr>
            <p:cNvPr id="13" name="Oval 12">
              <a:extLst>
                <a:ext uri="{FF2B5EF4-FFF2-40B4-BE49-F238E27FC236}">
                  <a16:creationId xmlns:a16="http://schemas.microsoft.com/office/drawing/2014/main" id="{8DC5C8CF-8C95-436D-9FCA-EBE2BC418488}"/>
                </a:ext>
              </a:extLst>
            </p:cNvPr>
            <p:cNvSpPr/>
            <p:nvPr/>
          </p:nvSpPr>
          <p:spPr>
            <a:xfrm>
              <a:off x="3449880" y="2869806"/>
              <a:ext cx="1111988" cy="1111988"/>
            </a:xfrm>
            <a:prstGeom prst="ellipse">
              <a:avLst/>
            </a:prstGeom>
            <a:solidFill>
              <a:srgbClr val="C5C7E1"/>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Notifications</a:t>
              </a:r>
            </a:p>
          </p:txBody>
        </p:sp>
        <p:pic>
          <p:nvPicPr>
            <p:cNvPr id="14" name="Graphic 13">
              <a:extLst>
                <a:ext uri="{FF2B5EF4-FFF2-40B4-BE49-F238E27FC236}">
                  <a16:creationId xmlns:a16="http://schemas.microsoft.com/office/drawing/2014/main" id="{6D86AA3D-DA5D-473D-9C36-3A0D3F17D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4536" y="3183998"/>
              <a:ext cx="278678" cy="278678"/>
            </a:xfrm>
            <a:prstGeom prst="rect">
              <a:avLst/>
            </a:prstGeom>
          </p:spPr>
        </p:pic>
      </p:grpSp>
      <p:grpSp>
        <p:nvGrpSpPr>
          <p:cNvPr id="15" name="Group 14">
            <a:extLst>
              <a:ext uri="{FF2B5EF4-FFF2-40B4-BE49-F238E27FC236}">
                <a16:creationId xmlns:a16="http://schemas.microsoft.com/office/drawing/2014/main" id="{8315AC96-13EB-4FD5-A6AD-DF64B9445CA0}"/>
              </a:ext>
            </a:extLst>
          </p:cNvPr>
          <p:cNvGrpSpPr/>
          <p:nvPr/>
        </p:nvGrpSpPr>
        <p:grpSpPr>
          <a:xfrm>
            <a:off x="6167454" y="1136036"/>
            <a:ext cx="1111988" cy="1111988"/>
            <a:chOff x="6581610" y="1136036"/>
            <a:chExt cx="1111988" cy="1111988"/>
          </a:xfrm>
        </p:grpSpPr>
        <p:sp>
          <p:nvSpPr>
            <p:cNvPr id="16" name="Oval 15">
              <a:extLst>
                <a:ext uri="{FF2B5EF4-FFF2-40B4-BE49-F238E27FC236}">
                  <a16:creationId xmlns:a16="http://schemas.microsoft.com/office/drawing/2014/main" id="{BC2A518C-3364-4A17-8D5C-949EE3833AE7}"/>
                </a:ext>
              </a:extLst>
            </p:cNvPr>
            <p:cNvSpPr/>
            <p:nvPr/>
          </p:nvSpPr>
          <p:spPr>
            <a:xfrm>
              <a:off x="6581610" y="1136036"/>
              <a:ext cx="1111988" cy="1111988"/>
            </a:xfrm>
            <a:prstGeom prst="ellipse">
              <a:avLst/>
            </a:prstGeom>
            <a:solidFill>
              <a:srgbClr val="E0E1F0"/>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Bots</a:t>
              </a:r>
            </a:p>
          </p:txBody>
        </p:sp>
        <p:pic>
          <p:nvPicPr>
            <p:cNvPr id="17" name="Graphic 16">
              <a:extLst>
                <a:ext uri="{FF2B5EF4-FFF2-40B4-BE49-F238E27FC236}">
                  <a16:creationId xmlns:a16="http://schemas.microsoft.com/office/drawing/2014/main" id="{DCEFAE1C-4D2C-40B3-BD48-4D8DAF5338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903" y="1382875"/>
              <a:ext cx="354071" cy="354072"/>
            </a:xfrm>
            <a:prstGeom prst="rect">
              <a:avLst/>
            </a:prstGeom>
          </p:spPr>
        </p:pic>
      </p:grpSp>
      <p:grpSp>
        <p:nvGrpSpPr>
          <p:cNvPr id="18" name="Group 17">
            <a:extLst>
              <a:ext uri="{FF2B5EF4-FFF2-40B4-BE49-F238E27FC236}">
                <a16:creationId xmlns:a16="http://schemas.microsoft.com/office/drawing/2014/main" id="{CE24E924-506D-4524-9534-671C1564E137}"/>
              </a:ext>
            </a:extLst>
          </p:cNvPr>
          <p:cNvGrpSpPr/>
          <p:nvPr/>
        </p:nvGrpSpPr>
        <p:grpSpPr>
          <a:xfrm>
            <a:off x="7247132" y="2873006"/>
            <a:ext cx="1111988" cy="1111988"/>
            <a:chOff x="7661288" y="2873006"/>
            <a:chExt cx="1111988" cy="1111988"/>
          </a:xfrm>
        </p:grpSpPr>
        <p:sp>
          <p:nvSpPr>
            <p:cNvPr id="19" name="Oval 18">
              <a:extLst>
                <a:ext uri="{FF2B5EF4-FFF2-40B4-BE49-F238E27FC236}">
                  <a16:creationId xmlns:a16="http://schemas.microsoft.com/office/drawing/2014/main" id="{A0AAE9DA-49C8-4678-8EF3-33373864F0AA}"/>
                </a:ext>
              </a:extLst>
            </p:cNvPr>
            <p:cNvSpPr/>
            <p:nvPr/>
          </p:nvSpPr>
          <p:spPr>
            <a:xfrm>
              <a:off x="7661288" y="2873006"/>
              <a:ext cx="1111988" cy="1111988"/>
            </a:xfrm>
            <a:prstGeom prst="ellipse">
              <a:avLst/>
            </a:prstGeom>
            <a:solidFill>
              <a:srgbClr val="D3D4E9"/>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Messaging Extensions</a:t>
              </a:r>
            </a:p>
          </p:txBody>
        </p:sp>
        <p:pic>
          <p:nvPicPr>
            <p:cNvPr id="20" name="Graphic 19">
              <a:extLst>
                <a:ext uri="{FF2B5EF4-FFF2-40B4-BE49-F238E27FC236}">
                  <a16:creationId xmlns:a16="http://schemas.microsoft.com/office/drawing/2014/main" id="{D24AC485-1E4F-4B6E-B28C-B0897229C9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7943" y="3196213"/>
              <a:ext cx="278678" cy="278678"/>
            </a:xfrm>
            <a:prstGeom prst="rect">
              <a:avLst/>
            </a:prstGeom>
          </p:spPr>
        </p:pic>
      </p:grpSp>
      <p:grpSp>
        <p:nvGrpSpPr>
          <p:cNvPr id="21" name="Group 20">
            <a:extLst>
              <a:ext uri="{FF2B5EF4-FFF2-40B4-BE49-F238E27FC236}">
                <a16:creationId xmlns:a16="http://schemas.microsoft.com/office/drawing/2014/main" id="{60BD098D-6A16-40C7-971B-8B9FF8101DAD}"/>
              </a:ext>
            </a:extLst>
          </p:cNvPr>
          <p:cNvGrpSpPr/>
          <p:nvPr/>
        </p:nvGrpSpPr>
        <p:grpSpPr>
          <a:xfrm>
            <a:off x="4096943" y="4644293"/>
            <a:ext cx="1111988" cy="1111988"/>
            <a:chOff x="4511099" y="4644293"/>
            <a:chExt cx="1111988" cy="1111988"/>
          </a:xfrm>
        </p:grpSpPr>
        <p:sp>
          <p:nvSpPr>
            <p:cNvPr id="22" name="Oval 21">
              <a:extLst>
                <a:ext uri="{FF2B5EF4-FFF2-40B4-BE49-F238E27FC236}">
                  <a16:creationId xmlns:a16="http://schemas.microsoft.com/office/drawing/2014/main" id="{040F1D72-D0CC-4FAA-911C-53C53B8188B1}"/>
                </a:ext>
              </a:extLst>
            </p:cNvPr>
            <p:cNvSpPr/>
            <p:nvPr/>
          </p:nvSpPr>
          <p:spPr>
            <a:xfrm>
              <a:off x="4511099" y="4644293"/>
              <a:ext cx="1111988" cy="1111988"/>
            </a:xfrm>
            <a:prstGeom prst="ellipse">
              <a:avLst/>
            </a:prstGeom>
            <a:solidFill>
              <a:srgbClr val="CACCE4"/>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Connectors &amp; Webhooks</a:t>
              </a:r>
            </a:p>
          </p:txBody>
        </p:sp>
        <p:pic>
          <p:nvPicPr>
            <p:cNvPr id="23" name="Graphic 22">
              <a:extLst>
                <a:ext uri="{FF2B5EF4-FFF2-40B4-BE49-F238E27FC236}">
                  <a16:creationId xmlns:a16="http://schemas.microsoft.com/office/drawing/2014/main" id="{73D67062-0762-472D-9159-C319403C1F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4927754" y="4971044"/>
              <a:ext cx="278678" cy="278678"/>
            </a:xfrm>
            <a:prstGeom prst="rect">
              <a:avLst/>
            </a:prstGeom>
          </p:spPr>
        </p:pic>
      </p:grpSp>
      <p:grpSp>
        <p:nvGrpSpPr>
          <p:cNvPr id="24" name="Group 23">
            <a:extLst>
              <a:ext uri="{FF2B5EF4-FFF2-40B4-BE49-F238E27FC236}">
                <a16:creationId xmlns:a16="http://schemas.microsoft.com/office/drawing/2014/main" id="{5100613D-308B-4BC3-97A1-B1BD5663C412}"/>
              </a:ext>
            </a:extLst>
          </p:cNvPr>
          <p:cNvGrpSpPr/>
          <p:nvPr/>
        </p:nvGrpSpPr>
        <p:grpSpPr>
          <a:xfrm>
            <a:off x="6182027" y="4637968"/>
            <a:ext cx="1111988" cy="1111988"/>
            <a:chOff x="6596183" y="4637968"/>
            <a:chExt cx="1111988" cy="1111988"/>
          </a:xfrm>
        </p:grpSpPr>
        <p:sp>
          <p:nvSpPr>
            <p:cNvPr id="25" name="Oval 24">
              <a:extLst>
                <a:ext uri="{FF2B5EF4-FFF2-40B4-BE49-F238E27FC236}">
                  <a16:creationId xmlns:a16="http://schemas.microsoft.com/office/drawing/2014/main" id="{1F6AFED9-9069-4F39-9711-73E27349FB33}"/>
                </a:ext>
              </a:extLst>
            </p:cNvPr>
            <p:cNvSpPr/>
            <p:nvPr/>
          </p:nvSpPr>
          <p:spPr>
            <a:xfrm>
              <a:off x="6596183" y="4637968"/>
              <a:ext cx="1111988" cy="1111988"/>
            </a:xfrm>
            <a:prstGeom prst="ellipse">
              <a:avLst/>
            </a:prstGeom>
            <a:solidFill>
              <a:srgbClr val="D1D2E7"/>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Task Modules</a:t>
              </a:r>
            </a:p>
          </p:txBody>
        </p:sp>
        <p:pic>
          <p:nvPicPr>
            <p:cNvPr id="26" name="Graphic 25" descr="Checklist">
              <a:extLst>
                <a:ext uri="{FF2B5EF4-FFF2-40B4-BE49-F238E27FC236}">
                  <a16:creationId xmlns:a16="http://schemas.microsoft.com/office/drawing/2014/main" id="{67410DA3-2764-49D5-89F6-A8F8AFFBE0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3409" y="4924305"/>
              <a:ext cx="324675" cy="324675"/>
            </a:xfrm>
            <a:prstGeom prst="rect">
              <a:avLst/>
            </a:prstGeom>
          </p:spPr>
        </p:pic>
      </p:grpSp>
      <p:pic>
        <p:nvPicPr>
          <p:cNvPr id="27" name="Picture 26" descr="A picture containing object&#10;&#10;Description automatically generated">
            <a:extLst>
              <a:ext uri="{FF2B5EF4-FFF2-40B4-BE49-F238E27FC236}">
                <a16:creationId xmlns:a16="http://schemas.microsoft.com/office/drawing/2014/main" id="{9CEB5915-F6F4-49E2-8A44-913ACA90BD4A}"/>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258617" y="3252338"/>
            <a:ext cx="794081" cy="794081"/>
          </a:xfrm>
          <a:prstGeom prst="rect">
            <a:avLst/>
          </a:prstGeom>
        </p:spPr>
      </p:pic>
      <p:sp>
        <p:nvSpPr>
          <p:cNvPr id="28" name="UniversalApp_E8CC" title="Icon of a cellphone in front of a tablet">
            <a:extLst>
              <a:ext uri="{FF2B5EF4-FFF2-40B4-BE49-F238E27FC236}">
                <a16:creationId xmlns:a16="http://schemas.microsoft.com/office/drawing/2014/main" id="{85A9E68B-FA5C-439C-9A42-9C5B9875C428}"/>
              </a:ext>
            </a:extLst>
          </p:cNvPr>
          <p:cNvSpPr>
            <a:spLocks noChangeAspect="1" noEditPoints="1"/>
          </p:cNvSpPr>
          <p:nvPr/>
        </p:nvSpPr>
        <p:spPr bwMode="auto">
          <a:xfrm>
            <a:off x="5495290" y="2627286"/>
            <a:ext cx="364743" cy="26765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5558A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Light" panose="020B0502040204020203" pitchFamily="34" charset="0"/>
              <a:ea typeface="+mn-ea"/>
              <a:cs typeface="Segoe UI Light" panose="020B0502040204020203" pitchFamily="34" charset="0"/>
            </a:endParaRPr>
          </a:p>
        </p:txBody>
      </p:sp>
      <p:sp>
        <p:nvSpPr>
          <p:cNvPr id="29" name="TextBox 28">
            <a:extLst>
              <a:ext uri="{FF2B5EF4-FFF2-40B4-BE49-F238E27FC236}">
                <a16:creationId xmlns:a16="http://schemas.microsoft.com/office/drawing/2014/main" id="{8BF2E104-63DA-4318-88CD-B28274D1CDBC}"/>
              </a:ext>
            </a:extLst>
          </p:cNvPr>
          <p:cNvSpPr txBox="1"/>
          <p:nvPr/>
        </p:nvSpPr>
        <p:spPr>
          <a:xfrm>
            <a:off x="4932322" y="2967335"/>
            <a:ext cx="149676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65000"/>
                    <a:lumOff val="35000"/>
                  </a:srgbClr>
                </a:solidFill>
                <a:effectLst/>
                <a:uLnTx/>
                <a:uFillTx/>
                <a:latin typeface="Segoe UI"/>
                <a:ea typeface="+mn-ea"/>
                <a:cs typeface="Segoe UI Semibold" panose="020B0702040204020203" pitchFamily="34" charset="0"/>
              </a:rPr>
              <a:t>Your custom app or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endParaRPr>
          </a:p>
        </p:txBody>
      </p:sp>
      <p:sp>
        <p:nvSpPr>
          <p:cNvPr id="30" name="Oval 29">
            <a:extLst>
              <a:ext uri="{FF2B5EF4-FFF2-40B4-BE49-F238E27FC236}">
                <a16:creationId xmlns:a16="http://schemas.microsoft.com/office/drawing/2014/main" id="{4CD62E1D-2FEE-4989-98F5-38555FE79289}"/>
              </a:ext>
            </a:extLst>
          </p:cNvPr>
          <p:cNvSpPr/>
          <p:nvPr/>
        </p:nvSpPr>
        <p:spPr>
          <a:xfrm>
            <a:off x="7592470" y="6028686"/>
            <a:ext cx="759503" cy="759503"/>
          </a:xfrm>
          <a:prstGeom prst="ellipse">
            <a:avLst/>
          </a:prstGeom>
          <a:solidFill>
            <a:srgbClr val="BABCDC"/>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sp>
        <p:nvSpPr>
          <p:cNvPr id="31" name="Oval 30">
            <a:extLst>
              <a:ext uri="{FF2B5EF4-FFF2-40B4-BE49-F238E27FC236}">
                <a16:creationId xmlns:a16="http://schemas.microsoft.com/office/drawing/2014/main" id="{5FAA21A0-457A-4655-B4C4-D61E802C2BCF}"/>
              </a:ext>
            </a:extLst>
          </p:cNvPr>
          <p:cNvSpPr/>
          <p:nvPr/>
        </p:nvSpPr>
        <p:spPr>
          <a:xfrm>
            <a:off x="9278333" y="1834762"/>
            <a:ext cx="759503" cy="759503"/>
          </a:xfrm>
          <a:prstGeom prst="ellipse">
            <a:avLst/>
          </a:prstGeom>
          <a:solidFill>
            <a:srgbClr val="D5D7EB"/>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sp>
        <p:nvSpPr>
          <p:cNvPr id="32" name="Oval 31">
            <a:extLst>
              <a:ext uri="{FF2B5EF4-FFF2-40B4-BE49-F238E27FC236}">
                <a16:creationId xmlns:a16="http://schemas.microsoft.com/office/drawing/2014/main" id="{A4A7E22B-13E9-4FE7-903F-F32F13F1FCE4}"/>
              </a:ext>
            </a:extLst>
          </p:cNvPr>
          <p:cNvSpPr/>
          <p:nvPr/>
        </p:nvSpPr>
        <p:spPr>
          <a:xfrm>
            <a:off x="7547878" y="69811"/>
            <a:ext cx="759503" cy="759503"/>
          </a:xfrm>
          <a:prstGeom prst="ellipse">
            <a:avLst/>
          </a:prstGeom>
          <a:solidFill>
            <a:srgbClr val="EEEEF6"/>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33" name="Graphic 32" descr="Ethernet">
            <a:extLst>
              <a:ext uri="{FF2B5EF4-FFF2-40B4-BE49-F238E27FC236}">
                <a16:creationId xmlns:a16="http://schemas.microsoft.com/office/drawing/2014/main" id="{9F43A9EE-B035-47EC-B28E-697396DE6BA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54065" y="167367"/>
            <a:ext cx="547126" cy="547126"/>
          </a:xfrm>
          <a:prstGeom prst="rect">
            <a:avLst/>
          </a:prstGeom>
        </p:spPr>
      </p:pic>
      <p:sp>
        <p:nvSpPr>
          <p:cNvPr id="34" name="Oval 33">
            <a:extLst>
              <a:ext uri="{FF2B5EF4-FFF2-40B4-BE49-F238E27FC236}">
                <a16:creationId xmlns:a16="http://schemas.microsoft.com/office/drawing/2014/main" id="{ABB78AD4-3AAA-4281-8747-424467DE19F7}"/>
              </a:ext>
            </a:extLst>
          </p:cNvPr>
          <p:cNvSpPr/>
          <p:nvPr/>
        </p:nvSpPr>
        <p:spPr>
          <a:xfrm>
            <a:off x="8667648" y="5144424"/>
            <a:ext cx="759503" cy="759503"/>
          </a:xfrm>
          <a:prstGeom prst="ellipse">
            <a:avLst/>
          </a:prstGeom>
          <a:solidFill>
            <a:srgbClr val="C5C6E1"/>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35" name="Graphic 34" descr="Connections">
            <a:extLst>
              <a:ext uri="{FF2B5EF4-FFF2-40B4-BE49-F238E27FC236}">
                <a16:creationId xmlns:a16="http://schemas.microsoft.com/office/drawing/2014/main" id="{B60C6EE0-CFE6-4585-8FD6-0A858C4B65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75310" y="5258036"/>
            <a:ext cx="544178" cy="544178"/>
          </a:xfrm>
          <a:prstGeom prst="rect">
            <a:avLst/>
          </a:prstGeom>
        </p:spPr>
      </p:pic>
      <p:sp>
        <p:nvSpPr>
          <p:cNvPr id="36" name="Oval 35">
            <a:extLst>
              <a:ext uri="{FF2B5EF4-FFF2-40B4-BE49-F238E27FC236}">
                <a16:creationId xmlns:a16="http://schemas.microsoft.com/office/drawing/2014/main" id="{02FC92DC-AF46-4DBB-936A-E5CC24BB3163}"/>
              </a:ext>
            </a:extLst>
          </p:cNvPr>
          <p:cNvSpPr/>
          <p:nvPr/>
        </p:nvSpPr>
        <p:spPr>
          <a:xfrm>
            <a:off x="8603754" y="918862"/>
            <a:ext cx="759503" cy="759503"/>
          </a:xfrm>
          <a:prstGeom prst="ellipse">
            <a:avLst/>
          </a:prstGeom>
          <a:solidFill>
            <a:srgbClr val="DEDFEE"/>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sp>
        <p:nvSpPr>
          <p:cNvPr id="37" name="TextBox 36">
            <a:extLst>
              <a:ext uri="{FF2B5EF4-FFF2-40B4-BE49-F238E27FC236}">
                <a16:creationId xmlns:a16="http://schemas.microsoft.com/office/drawing/2014/main" id="{090F2BD5-E579-4A9F-9F9B-AB153F0C1257}"/>
              </a:ext>
            </a:extLst>
          </p:cNvPr>
          <p:cNvSpPr txBox="1"/>
          <p:nvPr/>
        </p:nvSpPr>
        <p:spPr>
          <a:xfrm>
            <a:off x="9417406" y="1170021"/>
            <a:ext cx="14155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4D4D"/>
                </a:solidFill>
                <a:effectLst/>
                <a:uLnTx/>
                <a:uFillTx/>
                <a:latin typeface="Segoe UI"/>
                <a:ea typeface="+mn-ea"/>
                <a:cs typeface="Segoe UI" panose="020B0502040204020203" pitchFamily="34" charset="0"/>
              </a:rPr>
              <a:t>Web Technologies</a:t>
            </a:r>
          </a:p>
        </p:txBody>
      </p:sp>
      <p:sp>
        <p:nvSpPr>
          <p:cNvPr id="38" name="TextBox 37">
            <a:extLst>
              <a:ext uri="{FF2B5EF4-FFF2-40B4-BE49-F238E27FC236}">
                <a16:creationId xmlns:a16="http://schemas.microsoft.com/office/drawing/2014/main" id="{D47FB1A9-C565-47B8-9669-6945AD2CBC93}"/>
              </a:ext>
            </a:extLst>
          </p:cNvPr>
          <p:cNvSpPr txBox="1"/>
          <p:nvPr/>
        </p:nvSpPr>
        <p:spPr>
          <a:xfrm>
            <a:off x="9513831" y="5397217"/>
            <a:ext cx="128227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4D4D"/>
                </a:solidFill>
                <a:effectLst/>
                <a:uLnTx/>
                <a:uFillTx/>
                <a:latin typeface="Segoe UI"/>
                <a:ea typeface="+mn-ea"/>
                <a:cs typeface="Segoe UI" panose="020B0502040204020203" pitchFamily="34" charset="0"/>
              </a:rPr>
              <a:t>Microsoft Graph</a:t>
            </a:r>
          </a:p>
        </p:txBody>
      </p:sp>
      <p:sp>
        <p:nvSpPr>
          <p:cNvPr id="39" name="TextBox 38">
            <a:extLst>
              <a:ext uri="{FF2B5EF4-FFF2-40B4-BE49-F238E27FC236}">
                <a16:creationId xmlns:a16="http://schemas.microsoft.com/office/drawing/2014/main" id="{882C832A-F317-4F4A-8D39-CE67FCCFA279}"/>
              </a:ext>
            </a:extLst>
          </p:cNvPr>
          <p:cNvSpPr txBox="1"/>
          <p:nvPr/>
        </p:nvSpPr>
        <p:spPr>
          <a:xfrm>
            <a:off x="10102994" y="2083911"/>
            <a:ext cx="138326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4D4D"/>
                </a:solidFill>
                <a:effectLst/>
                <a:uLnTx/>
                <a:uFillTx/>
                <a:latin typeface="Segoe UI"/>
                <a:ea typeface="+mn-ea"/>
                <a:cs typeface="Segoe UI" panose="020B0502040204020203" pitchFamily="34" charset="0"/>
              </a:rPr>
              <a:t>SharePoint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4D4D"/>
                </a:solidFill>
                <a:effectLst/>
                <a:uLnTx/>
                <a:uFillTx/>
                <a:latin typeface="Segoe UI"/>
                <a:ea typeface="+mn-ea"/>
                <a:cs typeface="Segoe UI" panose="020B0502040204020203" pitchFamily="34" charset="0"/>
              </a:rPr>
              <a:t>Framework (SPFx)</a:t>
            </a:r>
          </a:p>
        </p:txBody>
      </p:sp>
      <p:sp>
        <p:nvSpPr>
          <p:cNvPr id="40" name="TextBox 39">
            <a:extLst>
              <a:ext uri="{FF2B5EF4-FFF2-40B4-BE49-F238E27FC236}">
                <a16:creationId xmlns:a16="http://schemas.microsoft.com/office/drawing/2014/main" id="{AACBD66D-C9C4-48E8-A8E5-404D66B0C180}"/>
              </a:ext>
            </a:extLst>
          </p:cNvPr>
          <p:cNvSpPr txBox="1"/>
          <p:nvPr/>
        </p:nvSpPr>
        <p:spPr>
          <a:xfrm>
            <a:off x="8401353" y="6285472"/>
            <a:ext cx="27157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4D4D"/>
                </a:solidFill>
                <a:effectLst/>
                <a:uLnTx/>
                <a:uFillTx/>
                <a:latin typeface="Segoe UI"/>
                <a:ea typeface="+mn-ea"/>
                <a:cs typeface="Segoe UI" panose="020B0502040204020203" pitchFamily="34" charset="0"/>
              </a:rPr>
              <a:t>Visual Studio + Visual Studio Code</a:t>
            </a:r>
          </a:p>
        </p:txBody>
      </p:sp>
      <p:sp>
        <p:nvSpPr>
          <p:cNvPr id="41" name="TextBox 40">
            <a:extLst>
              <a:ext uri="{FF2B5EF4-FFF2-40B4-BE49-F238E27FC236}">
                <a16:creationId xmlns:a16="http://schemas.microsoft.com/office/drawing/2014/main" id="{ED9F15D5-1E3B-4D00-9309-479DB19074EA}"/>
              </a:ext>
            </a:extLst>
          </p:cNvPr>
          <p:cNvSpPr txBox="1"/>
          <p:nvPr/>
        </p:nvSpPr>
        <p:spPr>
          <a:xfrm>
            <a:off x="10089491" y="4370462"/>
            <a:ext cx="665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4D4D"/>
                </a:solidFill>
                <a:effectLst/>
                <a:uLnTx/>
                <a:uFillTx/>
                <a:latin typeface="Segoe UI"/>
                <a:ea typeface="+mn-ea"/>
                <a:cs typeface="Segoe UI" panose="020B0502040204020203" pitchFamily="34" charset="0"/>
              </a:rPr>
              <a:t>GitHub</a:t>
            </a:r>
          </a:p>
        </p:txBody>
      </p:sp>
      <p:sp>
        <p:nvSpPr>
          <p:cNvPr id="42" name="TextBox 41">
            <a:extLst>
              <a:ext uri="{FF2B5EF4-FFF2-40B4-BE49-F238E27FC236}">
                <a16:creationId xmlns:a16="http://schemas.microsoft.com/office/drawing/2014/main" id="{F8E21CBD-82A4-43E0-8E61-08ED4BB2C6F7}"/>
              </a:ext>
            </a:extLst>
          </p:cNvPr>
          <p:cNvSpPr txBox="1"/>
          <p:nvPr/>
        </p:nvSpPr>
        <p:spPr>
          <a:xfrm>
            <a:off x="8381031" y="322604"/>
            <a:ext cx="18909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4D4D"/>
                </a:solidFill>
                <a:effectLst/>
                <a:uLnTx/>
                <a:uFillTx/>
                <a:latin typeface="Segoe UI"/>
                <a:ea typeface="+mn-ea"/>
                <a:cs typeface="Segoe UI" panose="020B0502040204020203" pitchFamily="34" charset="0"/>
              </a:rPr>
              <a:t>Microsoft Bot Framework</a:t>
            </a:r>
          </a:p>
        </p:txBody>
      </p:sp>
      <p:pic>
        <p:nvPicPr>
          <p:cNvPr id="43" name="Picture 2" descr="Js, logo, react, react js icon">
            <a:extLst>
              <a:ext uri="{FF2B5EF4-FFF2-40B4-BE49-F238E27FC236}">
                <a16:creationId xmlns:a16="http://schemas.microsoft.com/office/drawing/2014/main" id="{C888DAF6-9DBE-48E4-A94A-796DDD63438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39581" y="1102615"/>
            <a:ext cx="259540" cy="2595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Accessible Icon Buttons from @marcysutton on @eggheadio">
            <a:extLst>
              <a:ext uri="{FF2B5EF4-FFF2-40B4-BE49-F238E27FC236}">
                <a16:creationId xmlns:a16="http://schemas.microsoft.com/office/drawing/2014/main" id="{7245C420-96D3-4F72-97A3-2D7B98C4956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60619" y="1362745"/>
            <a:ext cx="217039" cy="21703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3F3A9005-FAA3-4405-9094-079C1CC00F4A}"/>
              </a:ext>
            </a:extLst>
          </p:cNvPr>
          <p:cNvPicPr>
            <a:picLocks noChangeAspect="1"/>
          </p:cNvPicPr>
          <p:nvPr/>
        </p:nvPicPr>
        <p:blipFill>
          <a:blip r:embed="rId21">
            <a:duotone>
              <a:prstClr val="black"/>
              <a:srgbClr val="6264A7">
                <a:tint val="45000"/>
                <a:satMod val="400000"/>
              </a:srgbClr>
            </a:duotone>
            <a:extLst>
              <a:ext uri="{BEBA8EAE-BF5A-486C-A8C5-ECC9F3942E4B}">
                <a14:imgProps xmlns:a14="http://schemas.microsoft.com/office/drawing/2010/main">
                  <a14:imgLayer r:embed="rId22">
                    <a14:imgEffect>
                      <a14:brightnessContrast bright="-20000" contrast="-20000"/>
                    </a14:imgEffect>
                  </a14:imgLayer>
                </a14:imgProps>
              </a:ext>
            </a:extLst>
          </a:blip>
          <a:stretch>
            <a:fillRect/>
          </a:stretch>
        </p:blipFill>
        <p:spPr>
          <a:xfrm>
            <a:off x="8756183" y="1088107"/>
            <a:ext cx="208872" cy="208872"/>
          </a:xfrm>
          <a:prstGeom prst="rect">
            <a:avLst/>
          </a:prstGeom>
        </p:spPr>
      </p:pic>
      <p:pic>
        <p:nvPicPr>
          <p:cNvPr id="46" name="Picture 45" descr="A close up of a sign&#10;&#10;Description automatically generated">
            <a:extLst>
              <a:ext uri="{FF2B5EF4-FFF2-40B4-BE49-F238E27FC236}">
                <a16:creationId xmlns:a16="http://schemas.microsoft.com/office/drawing/2014/main" id="{2968EA19-9BD1-454A-BA9B-53B2355434A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43648" y="2029490"/>
            <a:ext cx="438568" cy="438568"/>
          </a:xfrm>
          <a:prstGeom prst="rect">
            <a:avLst/>
          </a:prstGeom>
        </p:spPr>
      </p:pic>
      <p:grpSp>
        <p:nvGrpSpPr>
          <p:cNvPr id="47" name="Group 46">
            <a:extLst>
              <a:ext uri="{FF2B5EF4-FFF2-40B4-BE49-F238E27FC236}">
                <a16:creationId xmlns:a16="http://schemas.microsoft.com/office/drawing/2014/main" id="{9F749CA5-BEBF-48F6-A4EE-530AEB6A47E3}"/>
              </a:ext>
            </a:extLst>
          </p:cNvPr>
          <p:cNvGrpSpPr/>
          <p:nvPr/>
        </p:nvGrpSpPr>
        <p:grpSpPr>
          <a:xfrm>
            <a:off x="9255288" y="4115509"/>
            <a:ext cx="759503" cy="759503"/>
            <a:chOff x="9484887" y="3666667"/>
            <a:chExt cx="759503" cy="759503"/>
          </a:xfrm>
        </p:grpSpPr>
        <p:sp>
          <p:nvSpPr>
            <p:cNvPr id="48" name="Oval 47">
              <a:extLst>
                <a:ext uri="{FF2B5EF4-FFF2-40B4-BE49-F238E27FC236}">
                  <a16:creationId xmlns:a16="http://schemas.microsoft.com/office/drawing/2014/main" id="{1419628A-D69D-4378-9C64-D5C002516C10}"/>
                </a:ext>
              </a:extLst>
            </p:cNvPr>
            <p:cNvSpPr/>
            <p:nvPr/>
          </p:nvSpPr>
          <p:spPr>
            <a:xfrm>
              <a:off x="9484887" y="3666667"/>
              <a:ext cx="759503" cy="759503"/>
            </a:xfrm>
            <a:prstGeom prst="ellipse">
              <a:avLst/>
            </a:prstGeom>
            <a:solidFill>
              <a:srgbClr val="CACCE4"/>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49" name="Picture 8" descr="Image result for github logo">
              <a:extLst>
                <a:ext uri="{FF2B5EF4-FFF2-40B4-BE49-F238E27FC236}">
                  <a16:creationId xmlns:a16="http://schemas.microsoft.com/office/drawing/2014/main" id="{132F25B7-A3CC-455B-B8E0-7CCDECB8926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643154" y="3856400"/>
              <a:ext cx="438200" cy="395783"/>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9" descr="A close up of a logo&#10;&#10;Description automatically generated">
            <a:extLst>
              <a:ext uri="{FF2B5EF4-FFF2-40B4-BE49-F238E27FC236}">
                <a16:creationId xmlns:a16="http://schemas.microsoft.com/office/drawing/2014/main" id="{7DBDD164-3C71-4D9D-BE51-BBF667A8E75B}"/>
              </a:ext>
            </a:extLst>
          </p:cNvPr>
          <p:cNvPicPr>
            <a:picLocks noChangeAspect="1"/>
          </p:cNvPicPr>
          <p:nvPr/>
        </p:nvPicPr>
        <p:blipFill>
          <a:blip r:embed="rId25"/>
          <a:stretch>
            <a:fillRect/>
          </a:stretch>
        </p:blipFill>
        <p:spPr>
          <a:xfrm>
            <a:off x="7780803" y="6453878"/>
            <a:ext cx="320519" cy="320519"/>
          </a:xfrm>
          <a:prstGeom prst="rect">
            <a:avLst/>
          </a:prstGeom>
        </p:spPr>
      </p:pic>
      <p:pic>
        <p:nvPicPr>
          <p:cNvPr id="51" name="Picture 2" descr="Microsoft Visual Studio | Logopedia | Fandom">
            <a:extLst>
              <a:ext uri="{FF2B5EF4-FFF2-40B4-BE49-F238E27FC236}">
                <a16:creationId xmlns:a16="http://schemas.microsoft.com/office/drawing/2014/main" id="{C360E4BC-BA25-49E3-A967-C822508B0A1B}"/>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774437" y="6087918"/>
            <a:ext cx="320519" cy="320519"/>
          </a:xfrm>
          <a:prstGeom prst="rect">
            <a:avLst/>
          </a:prstGeom>
          <a:noFill/>
          <a:extLst>
            <a:ext uri="{909E8E84-426E-40DD-AFC4-6F175D3DCCD1}">
              <a14:hiddenFill xmlns:a14="http://schemas.microsoft.com/office/drawing/2010/main">
                <a:solidFill>
                  <a:srgbClr val="FFFFFF"/>
                </a:solidFill>
              </a14:hiddenFill>
            </a:ext>
          </a:extLst>
        </p:spPr>
      </p:pic>
      <p:sp>
        <p:nvSpPr>
          <p:cNvPr id="52" name="Oval 51">
            <a:extLst>
              <a:ext uri="{FF2B5EF4-FFF2-40B4-BE49-F238E27FC236}">
                <a16:creationId xmlns:a16="http://schemas.microsoft.com/office/drawing/2014/main" id="{932996DF-9EE2-4438-8FC8-EB05FB46A0F4}"/>
              </a:ext>
            </a:extLst>
          </p:cNvPr>
          <p:cNvSpPr/>
          <p:nvPr/>
        </p:nvSpPr>
        <p:spPr>
          <a:xfrm>
            <a:off x="9406502" y="3062865"/>
            <a:ext cx="759503" cy="759503"/>
          </a:xfrm>
          <a:prstGeom prst="ellipse">
            <a:avLst/>
          </a:prstGeom>
          <a:solidFill>
            <a:srgbClr val="CACCE4"/>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53" name="Picture 52">
            <a:extLst>
              <a:ext uri="{FF2B5EF4-FFF2-40B4-BE49-F238E27FC236}">
                <a16:creationId xmlns:a16="http://schemas.microsoft.com/office/drawing/2014/main" id="{6EEE33C6-D15B-4A8E-B63B-3AF15799F0D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04335" y="3168198"/>
            <a:ext cx="260753" cy="2607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2128AF79-AC59-4401-A79F-881C39A5C93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822587" y="3157184"/>
            <a:ext cx="260753" cy="26075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8E0A096B-EE90-470E-94BB-538BE4F10D1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528917" y="3488307"/>
            <a:ext cx="260753" cy="26075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2BEF6ABB-3686-43A7-A664-8E496CE8A8A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25566" y="3474891"/>
            <a:ext cx="260753" cy="26075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7244B350-05F3-4720-861D-4DB96F07441B}"/>
              </a:ext>
            </a:extLst>
          </p:cNvPr>
          <p:cNvSpPr txBox="1"/>
          <p:nvPr/>
        </p:nvSpPr>
        <p:spPr>
          <a:xfrm>
            <a:off x="10300669" y="3304116"/>
            <a:ext cx="1218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D4D4D"/>
                </a:solidFill>
                <a:effectLst/>
                <a:uLnTx/>
                <a:uFillTx/>
                <a:latin typeface="Segoe UI"/>
                <a:ea typeface="+mn-ea"/>
                <a:cs typeface="Segoe UI" panose="020B0502040204020203" pitchFamily="34" charset="0"/>
              </a:rPr>
              <a:t>Power Platform</a:t>
            </a:r>
          </a:p>
        </p:txBody>
      </p:sp>
      <p:sp>
        <p:nvSpPr>
          <p:cNvPr id="58" name="Title 1">
            <a:extLst>
              <a:ext uri="{FF2B5EF4-FFF2-40B4-BE49-F238E27FC236}">
                <a16:creationId xmlns:a16="http://schemas.microsoft.com/office/drawing/2014/main" id="{9A333712-516B-461C-836F-E37869D3BAB3}"/>
              </a:ext>
            </a:extLst>
          </p:cNvPr>
          <p:cNvSpPr txBox="1">
            <a:spLocks/>
          </p:cNvSpPr>
          <p:nvPr/>
        </p:nvSpPr>
        <p:spPr>
          <a:xfrm>
            <a:off x="49593" y="381715"/>
            <a:ext cx="2673772" cy="1175212"/>
          </a:xfrm>
          <a:prstGeom prst="rect">
            <a:avLst/>
          </a:prstGeom>
        </p:spPr>
        <p:txBody>
          <a:bodyPr>
            <a:no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Build custom apps on Microsoft Teams to meet your unique needs</a:t>
            </a:r>
            <a:endParaRPr kumimoji="0" lang="en-US" sz="3200" b="0" i="0" u="none" strike="noStrike" kern="1200" cap="none" spc="-50" normalizeH="0" baseline="0" noProof="0">
              <a:ln w="3175">
                <a:noFill/>
              </a:ln>
              <a:solidFill>
                <a:srgbClr val="FF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9239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8893 -0.26644 L -4.16667E-6 2.59259E-6 " pathEditMode="relative" rAng="0" ptsTypes="AA">
                                      <p:cBhvr>
                                        <p:cTn id="6" dur="1000" fill="hold"/>
                                        <p:tgtEl>
                                          <p:spTgt spid="24"/>
                                        </p:tgtEl>
                                        <p:attrNameLst>
                                          <p:attrName>ppt_x</p:attrName>
                                          <p:attrName>ppt_y</p:attrName>
                                        </p:attrNameLst>
                                      </p:cBhvr>
                                      <p:rCtr x="4440" y="13310"/>
                                    </p:animMotion>
                                  </p:childTnLst>
                                </p:cTn>
                              </p:par>
                              <p:par>
                                <p:cTn id="7" presetID="0" presetClass="path" presetSubtype="0" accel="50000" decel="50000" fill="hold" nodeType="withEffect">
                                  <p:stCondLst>
                                    <p:cond delay="0"/>
                                  </p:stCondLst>
                                  <p:childTnLst>
                                    <p:animMotion origin="layout" path="M -0.1763 -0.00903 L -3.95833E-6 0 " pathEditMode="relative" rAng="0" ptsTypes="AA">
                                      <p:cBhvr>
                                        <p:cTn id="8" dur="1000" fill="hold"/>
                                        <p:tgtEl>
                                          <p:spTgt spid="18"/>
                                        </p:tgtEl>
                                        <p:attrNameLst>
                                          <p:attrName>ppt_x</p:attrName>
                                          <p:attrName>ppt_y</p:attrName>
                                        </p:attrNameLst>
                                      </p:cBhvr>
                                      <p:rCtr x="8815" y="440"/>
                                    </p:animMotion>
                                  </p:childTnLst>
                                </p:cTn>
                              </p:par>
                              <p:par>
                                <p:cTn id="9" presetID="0" presetClass="path" presetSubtype="0" accel="50000" decel="50000" fill="hold" nodeType="withEffect">
                                  <p:stCondLst>
                                    <p:cond delay="0"/>
                                  </p:stCondLst>
                                  <p:childTnLst>
                                    <p:animMotion origin="layout" path="M -0.08567 0.24421 L -2.29167E-6 7.40741E-7 " pathEditMode="relative" rAng="0" ptsTypes="AA">
                                      <p:cBhvr>
                                        <p:cTn id="10" dur="1000" fill="hold"/>
                                        <p:tgtEl>
                                          <p:spTgt spid="15"/>
                                        </p:tgtEl>
                                        <p:attrNameLst>
                                          <p:attrName>ppt_x</p:attrName>
                                          <p:attrName>ppt_y</p:attrName>
                                        </p:attrNameLst>
                                      </p:cBhvr>
                                      <p:rCtr x="4284" y="-12222"/>
                                    </p:animMotion>
                                  </p:childTnLst>
                                </p:cTn>
                              </p:par>
                              <p:par>
                                <p:cTn id="11" presetID="0" presetClass="path" presetSubtype="0" accel="50000" decel="50000" fill="hold" nodeType="withEffect">
                                  <p:stCondLst>
                                    <p:cond delay="0"/>
                                  </p:stCondLst>
                                  <p:childTnLst>
                                    <p:animMotion origin="layout" path="M 0.08842 0.24653 L -3.75E-6 -4.44444E-6 " pathEditMode="relative" rAng="0" ptsTypes="AA">
                                      <p:cBhvr>
                                        <p:cTn id="12" dur="1000" fill="hold"/>
                                        <p:tgtEl>
                                          <p:spTgt spid="9"/>
                                        </p:tgtEl>
                                        <p:attrNameLst>
                                          <p:attrName>ppt_x</p:attrName>
                                          <p:attrName>ppt_y</p:attrName>
                                        </p:attrNameLst>
                                      </p:cBhvr>
                                      <p:rCtr x="-4427" y="-12338"/>
                                    </p:animMotion>
                                  </p:childTnLst>
                                </p:cTn>
                              </p:par>
                              <p:par>
                                <p:cTn id="13" presetID="0" presetClass="path" presetSubtype="0" accel="50000" decel="50000" fill="hold" nodeType="withEffect">
                                  <p:stCondLst>
                                    <p:cond delay="0"/>
                                  </p:stCondLst>
                                  <p:childTnLst>
                                    <p:animMotion origin="layout" path="M 0.17123 -0.00857 L -1.25E-6 2.96296E-6 " pathEditMode="relative" rAng="0" ptsTypes="AA">
                                      <p:cBhvr>
                                        <p:cTn id="14" dur="1000" fill="hold"/>
                                        <p:tgtEl>
                                          <p:spTgt spid="12"/>
                                        </p:tgtEl>
                                        <p:attrNameLst>
                                          <p:attrName>ppt_x</p:attrName>
                                          <p:attrName>ppt_y</p:attrName>
                                        </p:attrNameLst>
                                      </p:cBhvr>
                                      <p:rCtr x="-8568" y="417"/>
                                    </p:animMotion>
                                  </p:childTnLst>
                                </p:cTn>
                              </p:par>
                              <p:par>
                                <p:cTn id="15" presetID="0" presetClass="path" presetSubtype="0" accel="50000" decel="50000" fill="hold" nodeType="withEffect">
                                  <p:stCondLst>
                                    <p:cond delay="0"/>
                                  </p:stCondLst>
                                  <p:childTnLst>
                                    <p:animMotion origin="layout" path="M 0.08359 -0.26736 L -6.25E-7 -3.33333E-6 " pathEditMode="relative" rAng="0" ptsTypes="AA">
                                      <p:cBhvr>
                                        <p:cTn id="16" dur="1000" fill="hold"/>
                                        <p:tgtEl>
                                          <p:spTgt spid="21"/>
                                        </p:tgtEl>
                                        <p:attrNameLst>
                                          <p:attrName>ppt_x</p:attrName>
                                          <p:attrName>ppt_y</p:attrName>
                                        </p:attrNameLst>
                                      </p:cBhvr>
                                      <p:rCtr x="-4180" y="13356"/>
                                    </p:animMotion>
                                  </p:childTnLst>
                                </p:cTn>
                              </p:par>
                              <p:par>
                                <p:cTn id="17" presetID="2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71672C6-74E1-4228-9F5E-E7BE6AEDADC9}"/>
              </a:ext>
            </a:extLst>
          </p:cNvPr>
          <p:cNvSpPr/>
          <p:nvPr/>
        </p:nvSpPr>
        <p:spPr>
          <a:xfrm>
            <a:off x="1934623" y="-75883"/>
            <a:ext cx="7854696" cy="7009766"/>
          </a:xfrm>
          <a:prstGeom prst="ellipse">
            <a:avLst/>
          </a:prstGeom>
          <a:noFill/>
          <a:ln w="38100">
            <a:solidFill>
              <a:srgbClr val="4850B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Oval 5">
            <a:extLst>
              <a:ext uri="{FF2B5EF4-FFF2-40B4-BE49-F238E27FC236}">
                <a16:creationId xmlns:a16="http://schemas.microsoft.com/office/drawing/2014/main" id="{8BFBCBD3-30B5-42DA-A0F1-9EACC1A49F04}"/>
              </a:ext>
            </a:extLst>
          </p:cNvPr>
          <p:cNvSpPr/>
          <p:nvPr/>
        </p:nvSpPr>
        <p:spPr>
          <a:xfrm>
            <a:off x="3591719" y="1378678"/>
            <a:ext cx="4127878" cy="4127878"/>
          </a:xfrm>
          <a:prstGeom prst="ellipse">
            <a:avLst/>
          </a:prstGeom>
          <a:solidFill>
            <a:srgbClr val="5558AF"/>
          </a:solidFill>
          <a:ln w="762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7" name="Oval 6">
            <a:extLst>
              <a:ext uri="{FF2B5EF4-FFF2-40B4-BE49-F238E27FC236}">
                <a16:creationId xmlns:a16="http://schemas.microsoft.com/office/drawing/2014/main" id="{B97F6F64-1D74-42C2-B7C1-FD49B2F5F351}"/>
              </a:ext>
            </a:extLst>
          </p:cNvPr>
          <p:cNvSpPr/>
          <p:nvPr/>
        </p:nvSpPr>
        <p:spPr>
          <a:xfrm>
            <a:off x="4569106" y="2283795"/>
            <a:ext cx="2228038" cy="2257293"/>
          </a:xfrm>
          <a:prstGeom prst="ellipse">
            <a:avLst/>
          </a:prstGeom>
          <a:solidFill>
            <a:srgbClr val="DEDFEE"/>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8" name="TextBox 7">
            <a:extLst>
              <a:ext uri="{FF2B5EF4-FFF2-40B4-BE49-F238E27FC236}">
                <a16:creationId xmlns:a16="http://schemas.microsoft.com/office/drawing/2014/main" id="{AD062528-2CE4-4BF1-8D19-2EA4F4357A77}"/>
              </a:ext>
            </a:extLst>
          </p:cNvPr>
          <p:cNvSpPr txBox="1"/>
          <p:nvPr/>
        </p:nvSpPr>
        <p:spPr>
          <a:xfrm>
            <a:off x="4962849" y="3921620"/>
            <a:ext cx="142962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Microsoft Teams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4BFAD1C8-73FD-4B35-9476-13B876E668C4}"/>
              </a:ext>
            </a:extLst>
          </p:cNvPr>
          <p:cNvGrpSpPr/>
          <p:nvPr/>
        </p:nvGrpSpPr>
        <p:grpSpPr>
          <a:xfrm>
            <a:off x="4045633" y="1120844"/>
            <a:ext cx="1111988" cy="1111988"/>
            <a:chOff x="4459789" y="1120844"/>
            <a:chExt cx="1111988" cy="1111988"/>
          </a:xfrm>
        </p:grpSpPr>
        <p:sp>
          <p:nvSpPr>
            <p:cNvPr id="10" name="Oval 9">
              <a:extLst>
                <a:ext uri="{FF2B5EF4-FFF2-40B4-BE49-F238E27FC236}">
                  <a16:creationId xmlns:a16="http://schemas.microsoft.com/office/drawing/2014/main" id="{4EDD2E2A-2169-4C20-95FD-784DF35EC5A5}"/>
                </a:ext>
              </a:extLst>
            </p:cNvPr>
            <p:cNvSpPr/>
            <p:nvPr/>
          </p:nvSpPr>
          <p:spPr>
            <a:xfrm>
              <a:off x="4459789" y="1120844"/>
              <a:ext cx="1111988" cy="1111988"/>
            </a:xfrm>
            <a:prstGeom prst="ellipse">
              <a:avLst/>
            </a:prstGeom>
            <a:solidFill>
              <a:srgbClr val="EEEEF6"/>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Tabs, Personal Apps</a:t>
              </a:r>
            </a:p>
          </p:txBody>
        </p:sp>
        <p:pic>
          <p:nvPicPr>
            <p:cNvPr id="11" name="Graphic 10">
              <a:extLst>
                <a:ext uri="{FF2B5EF4-FFF2-40B4-BE49-F238E27FC236}">
                  <a16:creationId xmlns:a16="http://schemas.microsoft.com/office/drawing/2014/main" id="{58A60B28-3F5E-4DBD-AA81-3CBBAAB77B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6463" y="1361359"/>
              <a:ext cx="278639" cy="278639"/>
            </a:xfrm>
            <a:prstGeom prst="rect">
              <a:avLst/>
            </a:prstGeom>
          </p:spPr>
        </p:pic>
      </p:grpSp>
      <p:grpSp>
        <p:nvGrpSpPr>
          <p:cNvPr id="12" name="Group 11">
            <a:extLst>
              <a:ext uri="{FF2B5EF4-FFF2-40B4-BE49-F238E27FC236}">
                <a16:creationId xmlns:a16="http://schemas.microsoft.com/office/drawing/2014/main" id="{CEF97AE7-6411-49E6-B4C7-285E257ABD69}"/>
              </a:ext>
            </a:extLst>
          </p:cNvPr>
          <p:cNvGrpSpPr/>
          <p:nvPr/>
        </p:nvGrpSpPr>
        <p:grpSpPr>
          <a:xfrm>
            <a:off x="3035724" y="2869806"/>
            <a:ext cx="1111988" cy="1111988"/>
            <a:chOff x="3449880" y="2869806"/>
            <a:chExt cx="1111988" cy="1111988"/>
          </a:xfrm>
        </p:grpSpPr>
        <p:sp>
          <p:nvSpPr>
            <p:cNvPr id="13" name="Oval 12">
              <a:extLst>
                <a:ext uri="{FF2B5EF4-FFF2-40B4-BE49-F238E27FC236}">
                  <a16:creationId xmlns:a16="http://schemas.microsoft.com/office/drawing/2014/main" id="{8DC5C8CF-8C95-436D-9FCA-EBE2BC418488}"/>
                </a:ext>
              </a:extLst>
            </p:cNvPr>
            <p:cNvSpPr/>
            <p:nvPr/>
          </p:nvSpPr>
          <p:spPr>
            <a:xfrm>
              <a:off x="3449880" y="2869806"/>
              <a:ext cx="1111988" cy="1111988"/>
            </a:xfrm>
            <a:prstGeom prst="ellipse">
              <a:avLst/>
            </a:prstGeom>
            <a:solidFill>
              <a:srgbClr val="C5C7E1"/>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Notifications</a:t>
              </a:r>
            </a:p>
          </p:txBody>
        </p:sp>
        <p:pic>
          <p:nvPicPr>
            <p:cNvPr id="14" name="Graphic 13">
              <a:extLst>
                <a:ext uri="{FF2B5EF4-FFF2-40B4-BE49-F238E27FC236}">
                  <a16:creationId xmlns:a16="http://schemas.microsoft.com/office/drawing/2014/main" id="{6D86AA3D-DA5D-473D-9C36-3A0D3F17D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4536" y="3183998"/>
              <a:ext cx="278678" cy="278678"/>
            </a:xfrm>
            <a:prstGeom prst="rect">
              <a:avLst/>
            </a:prstGeom>
          </p:spPr>
        </p:pic>
      </p:grpSp>
      <p:grpSp>
        <p:nvGrpSpPr>
          <p:cNvPr id="15" name="Group 14">
            <a:extLst>
              <a:ext uri="{FF2B5EF4-FFF2-40B4-BE49-F238E27FC236}">
                <a16:creationId xmlns:a16="http://schemas.microsoft.com/office/drawing/2014/main" id="{8315AC96-13EB-4FD5-A6AD-DF64B9445CA0}"/>
              </a:ext>
            </a:extLst>
          </p:cNvPr>
          <p:cNvGrpSpPr/>
          <p:nvPr/>
        </p:nvGrpSpPr>
        <p:grpSpPr>
          <a:xfrm>
            <a:off x="6167454" y="1136036"/>
            <a:ext cx="1111988" cy="1111988"/>
            <a:chOff x="6581610" y="1136036"/>
            <a:chExt cx="1111988" cy="1111988"/>
          </a:xfrm>
        </p:grpSpPr>
        <p:sp>
          <p:nvSpPr>
            <p:cNvPr id="16" name="Oval 15">
              <a:extLst>
                <a:ext uri="{FF2B5EF4-FFF2-40B4-BE49-F238E27FC236}">
                  <a16:creationId xmlns:a16="http://schemas.microsoft.com/office/drawing/2014/main" id="{BC2A518C-3364-4A17-8D5C-949EE3833AE7}"/>
                </a:ext>
              </a:extLst>
            </p:cNvPr>
            <p:cNvSpPr/>
            <p:nvPr/>
          </p:nvSpPr>
          <p:spPr>
            <a:xfrm>
              <a:off x="6581610" y="1136036"/>
              <a:ext cx="1111988" cy="1111988"/>
            </a:xfrm>
            <a:prstGeom prst="ellipse">
              <a:avLst/>
            </a:prstGeom>
            <a:solidFill>
              <a:srgbClr val="E0E1F0"/>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Bots</a:t>
              </a:r>
            </a:p>
          </p:txBody>
        </p:sp>
        <p:pic>
          <p:nvPicPr>
            <p:cNvPr id="17" name="Graphic 16">
              <a:extLst>
                <a:ext uri="{FF2B5EF4-FFF2-40B4-BE49-F238E27FC236}">
                  <a16:creationId xmlns:a16="http://schemas.microsoft.com/office/drawing/2014/main" id="{DCEFAE1C-4D2C-40B3-BD48-4D8DAF5338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903" y="1382875"/>
              <a:ext cx="354071" cy="354072"/>
            </a:xfrm>
            <a:prstGeom prst="rect">
              <a:avLst/>
            </a:prstGeom>
          </p:spPr>
        </p:pic>
      </p:grpSp>
      <p:grpSp>
        <p:nvGrpSpPr>
          <p:cNvPr id="18" name="Group 17">
            <a:extLst>
              <a:ext uri="{FF2B5EF4-FFF2-40B4-BE49-F238E27FC236}">
                <a16:creationId xmlns:a16="http://schemas.microsoft.com/office/drawing/2014/main" id="{CE24E924-506D-4524-9534-671C1564E137}"/>
              </a:ext>
            </a:extLst>
          </p:cNvPr>
          <p:cNvGrpSpPr/>
          <p:nvPr/>
        </p:nvGrpSpPr>
        <p:grpSpPr>
          <a:xfrm>
            <a:off x="7247132" y="2873006"/>
            <a:ext cx="1111988" cy="1111988"/>
            <a:chOff x="7661288" y="2873006"/>
            <a:chExt cx="1111988" cy="1111988"/>
          </a:xfrm>
        </p:grpSpPr>
        <p:sp>
          <p:nvSpPr>
            <p:cNvPr id="19" name="Oval 18">
              <a:extLst>
                <a:ext uri="{FF2B5EF4-FFF2-40B4-BE49-F238E27FC236}">
                  <a16:creationId xmlns:a16="http://schemas.microsoft.com/office/drawing/2014/main" id="{A0AAE9DA-49C8-4678-8EF3-33373864F0AA}"/>
                </a:ext>
              </a:extLst>
            </p:cNvPr>
            <p:cNvSpPr/>
            <p:nvPr/>
          </p:nvSpPr>
          <p:spPr>
            <a:xfrm>
              <a:off x="7661288" y="2873006"/>
              <a:ext cx="1111988" cy="1111988"/>
            </a:xfrm>
            <a:prstGeom prst="ellipse">
              <a:avLst/>
            </a:prstGeom>
            <a:solidFill>
              <a:srgbClr val="D3D4E9"/>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Messaging Extensions</a:t>
              </a:r>
            </a:p>
          </p:txBody>
        </p:sp>
        <p:pic>
          <p:nvPicPr>
            <p:cNvPr id="20" name="Graphic 19">
              <a:extLst>
                <a:ext uri="{FF2B5EF4-FFF2-40B4-BE49-F238E27FC236}">
                  <a16:creationId xmlns:a16="http://schemas.microsoft.com/office/drawing/2014/main" id="{D24AC485-1E4F-4B6E-B28C-B0897229C9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7943" y="3196213"/>
              <a:ext cx="278678" cy="278678"/>
            </a:xfrm>
            <a:prstGeom prst="rect">
              <a:avLst/>
            </a:prstGeom>
          </p:spPr>
        </p:pic>
      </p:grpSp>
      <p:grpSp>
        <p:nvGrpSpPr>
          <p:cNvPr id="21" name="Group 20">
            <a:extLst>
              <a:ext uri="{FF2B5EF4-FFF2-40B4-BE49-F238E27FC236}">
                <a16:creationId xmlns:a16="http://schemas.microsoft.com/office/drawing/2014/main" id="{60BD098D-6A16-40C7-971B-8B9FF8101DAD}"/>
              </a:ext>
            </a:extLst>
          </p:cNvPr>
          <p:cNvGrpSpPr/>
          <p:nvPr/>
        </p:nvGrpSpPr>
        <p:grpSpPr>
          <a:xfrm>
            <a:off x="4096943" y="4644293"/>
            <a:ext cx="1111988" cy="1111988"/>
            <a:chOff x="4511099" y="4644293"/>
            <a:chExt cx="1111988" cy="1111988"/>
          </a:xfrm>
        </p:grpSpPr>
        <p:sp>
          <p:nvSpPr>
            <p:cNvPr id="22" name="Oval 21">
              <a:extLst>
                <a:ext uri="{FF2B5EF4-FFF2-40B4-BE49-F238E27FC236}">
                  <a16:creationId xmlns:a16="http://schemas.microsoft.com/office/drawing/2014/main" id="{040F1D72-D0CC-4FAA-911C-53C53B8188B1}"/>
                </a:ext>
              </a:extLst>
            </p:cNvPr>
            <p:cNvSpPr/>
            <p:nvPr/>
          </p:nvSpPr>
          <p:spPr>
            <a:xfrm>
              <a:off x="4511099" y="4644293"/>
              <a:ext cx="1111988" cy="1111988"/>
            </a:xfrm>
            <a:prstGeom prst="ellipse">
              <a:avLst/>
            </a:prstGeom>
            <a:solidFill>
              <a:srgbClr val="CACCE4"/>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Connectors &amp; Webhooks</a:t>
              </a:r>
            </a:p>
          </p:txBody>
        </p:sp>
        <p:pic>
          <p:nvPicPr>
            <p:cNvPr id="23" name="Graphic 22">
              <a:extLst>
                <a:ext uri="{FF2B5EF4-FFF2-40B4-BE49-F238E27FC236}">
                  <a16:creationId xmlns:a16="http://schemas.microsoft.com/office/drawing/2014/main" id="{73D67062-0762-472D-9159-C319403C1F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4927754" y="4971044"/>
              <a:ext cx="278678" cy="278678"/>
            </a:xfrm>
            <a:prstGeom prst="rect">
              <a:avLst/>
            </a:prstGeom>
          </p:spPr>
        </p:pic>
      </p:grpSp>
      <p:grpSp>
        <p:nvGrpSpPr>
          <p:cNvPr id="24" name="Group 23">
            <a:extLst>
              <a:ext uri="{FF2B5EF4-FFF2-40B4-BE49-F238E27FC236}">
                <a16:creationId xmlns:a16="http://schemas.microsoft.com/office/drawing/2014/main" id="{5100613D-308B-4BC3-97A1-B1BD5663C412}"/>
              </a:ext>
            </a:extLst>
          </p:cNvPr>
          <p:cNvGrpSpPr/>
          <p:nvPr/>
        </p:nvGrpSpPr>
        <p:grpSpPr>
          <a:xfrm>
            <a:off x="6182027" y="4637968"/>
            <a:ext cx="1111988" cy="1111988"/>
            <a:chOff x="6596183" y="4637968"/>
            <a:chExt cx="1111988" cy="1111988"/>
          </a:xfrm>
        </p:grpSpPr>
        <p:sp>
          <p:nvSpPr>
            <p:cNvPr id="25" name="Oval 24">
              <a:extLst>
                <a:ext uri="{FF2B5EF4-FFF2-40B4-BE49-F238E27FC236}">
                  <a16:creationId xmlns:a16="http://schemas.microsoft.com/office/drawing/2014/main" id="{1F6AFED9-9069-4F39-9711-73E27349FB33}"/>
                </a:ext>
              </a:extLst>
            </p:cNvPr>
            <p:cNvSpPr/>
            <p:nvPr/>
          </p:nvSpPr>
          <p:spPr>
            <a:xfrm>
              <a:off x="6596183" y="4637968"/>
              <a:ext cx="1111988" cy="1111988"/>
            </a:xfrm>
            <a:prstGeom prst="ellipse">
              <a:avLst/>
            </a:prstGeom>
            <a:solidFill>
              <a:srgbClr val="D1D2E7"/>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65000"/>
                      <a:lumOff val="35000"/>
                    </a:srgbClr>
                  </a:solidFill>
                  <a:effectLst/>
                  <a:uLnTx/>
                  <a:uFillTx/>
                  <a:latin typeface="Segoe UI"/>
                  <a:ea typeface="+mj-ea"/>
                  <a:cs typeface="+mj-cs"/>
                </a:rPr>
                <a:t>Task Modules</a:t>
              </a:r>
            </a:p>
          </p:txBody>
        </p:sp>
        <p:pic>
          <p:nvPicPr>
            <p:cNvPr id="26" name="Graphic 25" descr="Checklist">
              <a:extLst>
                <a:ext uri="{FF2B5EF4-FFF2-40B4-BE49-F238E27FC236}">
                  <a16:creationId xmlns:a16="http://schemas.microsoft.com/office/drawing/2014/main" id="{67410DA3-2764-49D5-89F6-A8F8AFFBE0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3409" y="4924305"/>
              <a:ext cx="324675" cy="324675"/>
            </a:xfrm>
            <a:prstGeom prst="rect">
              <a:avLst/>
            </a:prstGeom>
          </p:spPr>
        </p:pic>
      </p:grpSp>
      <p:pic>
        <p:nvPicPr>
          <p:cNvPr id="27" name="Picture 26" descr="A picture containing object&#10;&#10;Description automatically generated">
            <a:extLst>
              <a:ext uri="{FF2B5EF4-FFF2-40B4-BE49-F238E27FC236}">
                <a16:creationId xmlns:a16="http://schemas.microsoft.com/office/drawing/2014/main" id="{9CEB5915-F6F4-49E2-8A44-913ACA90BD4A}"/>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258617" y="3252338"/>
            <a:ext cx="794081" cy="794081"/>
          </a:xfrm>
          <a:prstGeom prst="rect">
            <a:avLst/>
          </a:prstGeom>
        </p:spPr>
      </p:pic>
      <p:sp>
        <p:nvSpPr>
          <p:cNvPr id="28" name="UniversalApp_E8CC" title="Icon of a cellphone in front of a tablet">
            <a:extLst>
              <a:ext uri="{FF2B5EF4-FFF2-40B4-BE49-F238E27FC236}">
                <a16:creationId xmlns:a16="http://schemas.microsoft.com/office/drawing/2014/main" id="{85A9E68B-FA5C-439C-9A42-9C5B9875C428}"/>
              </a:ext>
            </a:extLst>
          </p:cNvPr>
          <p:cNvSpPr>
            <a:spLocks noChangeAspect="1" noEditPoints="1"/>
          </p:cNvSpPr>
          <p:nvPr/>
        </p:nvSpPr>
        <p:spPr bwMode="auto">
          <a:xfrm>
            <a:off x="5495290" y="2627286"/>
            <a:ext cx="364743" cy="26765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5558A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Light" panose="020B0502040204020203" pitchFamily="34" charset="0"/>
              <a:ea typeface="+mn-ea"/>
              <a:cs typeface="Segoe UI Light" panose="020B0502040204020203" pitchFamily="34" charset="0"/>
            </a:endParaRPr>
          </a:p>
        </p:txBody>
      </p:sp>
      <p:sp>
        <p:nvSpPr>
          <p:cNvPr id="29" name="TextBox 28">
            <a:extLst>
              <a:ext uri="{FF2B5EF4-FFF2-40B4-BE49-F238E27FC236}">
                <a16:creationId xmlns:a16="http://schemas.microsoft.com/office/drawing/2014/main" id="{8BF2E104-63DA-4318-88CD-B28274D1CDBC}"/>
              </a:ext>
            </a:extLst>
          </p:cNvPr>
          <p:cNvSpPr txBox="1"/>
          <p:nvPr/>
        </p:nvSpPr>
        <p:spPr>
          <a:xfrm>
            <a:off x="4932322" y="2967335"/>
            <a:ext cx="149676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65000"/>
                    <a:lumOff val="35000"/>
                  </a:srgbClr>
                </a:solidFill>
                <a:effectLst/>
                <a:uLnTx/>
                <a:uFillTx/>
                <a:latin typeface="Segoe UI"/>
                <a:ea typeface="+mn-ea"/>
                <a:cs typeface="Segoe UI Semibold" panose="020B0702040204020203" pitchFamily="34" charset="0"/>
              </a:rPr>
              <a:t>Your custom app or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endParaRPr>
          </a:p>
        </p:txBody>
      </p:sp>
      <p:sp>
        <p:nvSpPr>
          <p:cNvPr id="30" name="Oval 29">
            <a:extLst>
              <a:ext uri="{FF2B5EF4-FFF2-40B4-BE49-F238E27FC236}">
                <a16:creationId xmlns:a16="http://schemas.microsoft.com/office/drawing/2014/main" id="{4CD62E1D-2FEE-4989-98F5-38555FE79289}"/>
              </a:ext>
            </a:extLst>
          </p:cNvPr>
          <p:cNvSpPr/>
          <p:nvPr/>
        </p:nvSpPr>
        <p:spPr>
          <a:xfrm>
            <a:off x="7592470" y="6028686"/>
            <a:ext cx="759503" cy="759503"/>
          </a:xfrm>
          <a:prstGeom prst="ellipse">
            <a:avLst/>
          </a:prstGeom>
          <a:solidFill>
            <a:srgbClr val="BABCDC"/>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sp>
        <p:nvSpPr>
          <p:cNvPr id="31" name="Oval 30">
            <a:extLst>
              <a:ext uri="{FF2B5EF4-FFF2-40B4-BE49-F238E27FC236}">
                <a16:creationId xmlns:a16="http://schemas.microsoft.com/office/drawing/2014/main" id="{5FAA21A0-457A-4655-B4C4-D61E802C2BCF}"/>
              </a:ext>
            </a:extLst>
          </p:cNvPr>
          <p:cNvSpPr/>
          <p:nvPr/>
        </p:nvSpPr>
        <p:spPr>
          <a:xfrm>
            <a:off x="9278333" y="1834762"/>
            <a:ext cx="759503" cy="759503"/>
          </a:xfrm>
          <a:prstGeom prst="ellipse">
            <a:avLst/>
          </a:prstGeom>
          <a:solidFill>
            <a:srgbClr val="D5D7EB"/>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sp>
        <p:nvSpPr>
          <p:cNvPr id="32" name="Oval 31">
            <a:extLst>
              <a:ext uri="{FF2B5EF4-FFF2-40B4-BE49-F238E27FC236}">
                <a16:creationId xmlns:a16="http://schemas.microsoft.com/office/drawing/2014/main" id="{A4A7E22B-13E9-4FE7-903F-F32F13F1FCE4}"/>
              </a:ext>
            </a:extLst>
          </p:cNvPr>
          <p:cNvSpPr/>
          <p:nvPr/>
        </p:nvSpPr>
        <p:spPr>
          <a:xfrm>
            <a:off x="7547878" y="69811"/>
            <a:ext cx="759503" cy="759503"/>
          </a:xfrm>
          <a:prstGeom prst="ellipse">
            <a:avLst/>
          </a:prstGeom>
          <a:solidFill>
            <a:srgbClr val="EEEEF6"/>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33" name="Graphic 32" descr="Ethernet">
            <a:extLst>
              <a:ext uri="{FF2B5EF4-FFF2-40B4-BE49-F238E27FC236}">
                <a16:creationId xmlns:a16="http://schemas.microsoft.com/office/drawing/2014/main" id="{9F43A9EE-B035-47EC-B28E-697396DE6BA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54065" y="167367"/>
            <a:ext cx="547126" cy="547126"/>
          </a:xfrm>
          <a:prstGeom prst="rect">
            <a:avLst/>
          </a:prstGeom>
        </p:spPr>
      </p:pic>
      <p:sp>
        <p:nvSpPr>
          <p:cNvPr id="34" name="Oval 33">
            <a:extLst>
              <a:ext uri="{FF2B5EF4-FFF2-40B4-BE49-F238E27FC236}">
                <a16:creationId xmlns:a16="http://schemas.microsoft.com/office/drawing/2014/main" id="{ABB78AD4-3AAA-4281-8747-424467DE19F7}"/>
              </a:ext>
            </a:extLst>
          </p:cNvPr>
          <p:cNvSpPr/>
          <p:nvPr/>
        </p:nvSpPr>
        <p:spPr>
          <a:xfrm>
            <a:off x="8667648" y="5144424"/>
            <a:ext cx="759503" cy="759503"/>
          </a:xfrm>
          <a:prstGeom prst="ellipse">
            <a:avLst/>
          </a:prstGeom>
          <a:solidFill>
            <a:srgbClr val="C5C6E1"/>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35" name="Graphic 34" descr="Connections">
            <a:extLst>
              <a:ext uri="{FF2B5EF4-FFF2-40B4-BE49-F238E27FC236}">
                <a16:creationId xmlns:a16="http://schemas.microsoft.com/office/drawing/2014/main" id="{B60C6EE0-CFE6-4585-8FD6-0A858C4B657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75310" y="5258036"/>
            <a:ext cx="544178" cy="544178"/>
          </a:xfrm>
          <a:prstGeom prst="rect">
            <a:avLst/>
          </a:prstGeom>
        </p:spPr>
      </p:pic>
      <p:sp>
        <p:nvSpPr>
          <p:cNvPr id="36" name="Oval 35">
            <a:extLst>
              <a:ext uri="{FF2B5EF4-FFF2-40B4-BE49-F238E27FC236}">
                <a16:creationId xmlns:a16="http://schemas.microsoft.com/office/drawing/2014/main" id="{02FC92DC-AF46-4DBB-936A-E5CC24BB3163}"/>
              </a:ext>
            </a:extLst>
          </p:cNvPr>
          <p:cNvSpPr/>
          <p:nvPr/>
        </p:nvSpPr>
        <p:spPr>
          <a:xfrm>
            <a:off x="8603754" y="918862"/>
            <a:ext cx="759503" cy="759503"/>
          </a:xfrm>
          <a:prstGeom prst="ellipse">
            <a:avLst/>
          </a:prstGeom>
          <a:solidFill>
            <a:srgbClr val="DEDFEE"/>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sp>
        <p:nvSpPr>
          <p:cNvPr id="37" name="TextBox 36">
            <a:extLst>
              <a:ext uri="{FF2B5EF4-FFF2-40B4-BE49-F238E27FC236}">
                <a16:creationId xmlns:a16="http://schemas.microsoft.com/office/drawing/2014/main" id="{090F2BD5-E579-4A9F-9F9B-AB153F0C1257}"/>
              </a:ext>
            </a:extLst>
          </p:cNvPr>
          <p:cNvSpPr txBox="1"/>
          <p:nvPr/>
        </p:nvSpPr>
        <p:spPr>
          <a:xfrm>
            <a:off x="9417406" y="1170021"/>
            <a:ext cx="14155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Web Technologies</a:t>
            </a:r>
          </a:p>
        </p:txBody>
      </p:sp>
      <p:sp>
        <p:nvSpPr>
          <p:cNvPr id="38" name="TextBox 37">
            <a:extLst>
              <a:ext uri="{FF2B5EF4-FFF2-40B4-BE49-F238E27FC236}">
                <a16:creationId xmlns:a16="http://schemas.microsoft.com/office/drawing/2014/main" id="{D47FB1A9-C565-47B8-9669-6945AD2CBC93}"/>
              </a:ext>
            </a:extLst>
          </p:cNvPr>
          <p:cNvSpPr txBox="1"/>
          <p:nvPr/>
        </p:nvSpPr>
        <p:spPr>
          <a:xfrm>
            <a:off x="9513831" y="5397217"/>
            <a:ext cx="128227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Microsoft Graph</a:t>
            </a:r>
          </a:p>
        </p:txBody>
      </p:sp>
      <p:sp>
        <p:nvSpPr>
          <p:cNvPr id="39" name="TextBox 38">
            <a:extLst>
              <a:ext uri="{FF2B5EF4-FFF2-40B4-BE49-F238E27FC236}">
                <a16:creationId xmlns:a16="http://schemas.microsoft.com/office/drawing/2014/main" id="{882C832A-F317-4F4A-8D39-CE67FCCFA279}"/>
              </a:ext>
            </a:extLst>
          </p:cNvPr>
          <p:cNvSpPr txBox="1"/>
          <p:nvPr/>
        </p:nvSpPr>
        <p:spPr>
          <a:xfrm>
            <a:off x="10102994" y="2083911"/>
            <a:ext cx="138326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SharePoint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Framework (SPFx)</a:t>
            </a:r>
          </a:p>
        </p:txBody>
      </p:sp>
      <p:sp>
        <p:nvSpPr>
          <p:cNvPr id="40" name="TextBox 39">
            <a:extLst>
              <a:ext uri="{FF2B5EF4-FFF2-40B4-BE49-F238E27FC236}">
                <a16:creationId xmlns:a16="http://schemas.microsoft.com/office/drawing/2014/main" id="{AACBD66D-C9C4-48E8-A8E5-404D66B0C180}"/>
              </a:ext>
            </a:extLst>
          </p:cNvPr>
          <p:cNvSpPr txBox="1"/>
          <p:nvPr/>
        </p:nvSpPr>
        <p:spPr>
          <a:xfrm>
            <a:off x="8401353" y="6285472"/>
            <a:ext cx="27157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Visual Studio + Visual Studio Code</a:t>
            </a:r>
          </a:p>
        </p:txBody>
      </p:sp>
      <p:sp>
        <p:nvSpPr>
          <p:cNvPr id="41" name="TextBox 40">
            <a:extLst>
              <a:ext uri="{FF2B5EF4-FFF2-40B4-BE49-F238E27FC236}">
                <a16:creationId xmlns:a16="http://schemas.microsoft.com/office/drawing/2014/main" id="{ED9F15D5-1E3B-4D00-9309-479DB19074EA}"/>
              </a:ext>
            </a:extLst>
          </p:cNvPr>
          <p:cNvSpPr txBox="1"/>
          <p:nvPr/>
        </p:nvSpPr>
        <p:spPr>
          <a:xfrm>
            <a:off x="10089491" y="4370462"/>
            <a:ext cx="665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GitHub</a:t>
            </a:r>
          </a:p>
        </p:txBody>
      </p:sp>
      <p:sp>
        <p:nvSpPr>
          <p:cNvPr id="42" name="TextBox 41">
            <a:extLst>
              <a:ext uri="{FF2B5EF4-FFF2-40B4-BE49-F238E27FC236}">
                <a16:creationId xmlns:a16="http://schemas.microsoft.com/office/drawing/2014/main" id="{F8E21CBD-82A4-43E0-8E61-08ED4BB2C6F7}"/>
              </a:ext>
            </a:extLst>
          </p:cNvPr>
          <p:cNvSpPr txBox="1"/>
          <p:nvPr/>
        </p:nvSpPr>
        <p:spPr>
          <a:xfrm>
            <a:off x="8381031" y="322604"/>
            <a:ext cx="18909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Microsoft Bot Framework</a:t>
            </a:r>
          </a:p>
        </p:txBody>
      </p:sp>
      <p:pic>
        <p:nvPicPr>
          <p:cNvPr id="43" name="Picture 2" descr="Js, logo, react, react js icon">
            <a:extLst>
              <a:ext uri="{FF2B5EF4-FFF2-40B4-BE49-F238E27FC236}">
                <a16:creationId xmlns:a16="http://schemas.microsoft.com/office/drawing/2014/main" id="{C888DAF6-9DBE-48E4-A94A-796DDD63438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39581" y="1102615"/>
            <a:ext cx="259540" cy="2595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Accessible Icon Buttons from @marcysutton on @eggheadio">
            <a:extLst>
              <a:ext uri="{FF2B5EF4-FFF2-40B4-BE49-F238E27FC236}">
                <a16:creationId xmlns:a16="http://schemas.microsoft.com/office/drawing/2014/main" id="{7245C420-96D3-4F72-97A3-2D7B98C4956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60619" y="1362745"/>
            <a:ext cx="217039" cy="21703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3F3A9005-FAA3-4405-9094-079C1CC00F4A}"/>
              </a:ext>
            </a:extLst>
          </p:cNvPr>
          <p:cNvPicPr>
            <a:picLocks noChangeAspect="1"/>
          </p:cNvPicPr>
          <p:nvPr/>
        </p:nvPicPr>
        <p:blipFill>
          <a:blip r:embed="rId21">
            <a:duotone>
              <a:prstClr val="black"/>
              <a:srgbClr val="6264A7">
                <a:tint val="45000"/>
                <a:satMod val="400000"/>
              </a:srgbClr>
            </a:duotone>
            <a:extLst>
              <a:ext uri="{BEBA8EAE-BF5A-486C-A8C5-ECC9F3942E4B}">
                <a14:imgProps xmlns:a14="http://schemas.microsoft.com/office/drawing/2010/main">
                  <a14:imgLayer r:embed="rId22">
                    <a14:imgEffect>
                      <a14:brightnessContrast bright="-20000" contrast="-20000"/>
                    </a14:imgEffect>
                  </a14:imgLayer>
                </a14:imgProps>
              </a:ext>
            </a:extLst>
          </a:blip>
          <a:stretch>
            <a:fillRect/>
          </a:stretch>
        </p:blipFill>
        <p:spPr>
          <a:xfrm>
            <a:off x="8756183" y="1088107"/>
            <a:ext cx="208872" cy="208872"/>
          </a:xfrm>
          <a:prstGeom prst="rect">
            <a:avLst/>
          </a:prstGeom>
        </p:spPr>
      </p:pic>
      <p:pic>
        <p:nvPicPr>
          <p:cNvPr id="46" name="Picture 45" descr="A close up of a sign&#10;&#10;Description automatically generated">
            <a:extLst>
              <a:ext uri="{FF2B5EF4-FFF2-40B4-BE49-F238E27FC236}">
                <a16:creationId xmlns:a16="http://schemas.microsoft.com/office/drawing/2014/main" id="{2968EA19-9BD1-454A-BA9B-53B2355434A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43648" y="2029490"/>
            <a:ext cx="438568" cy="438568"/>
          </a:xfrm>
          <a:prstGeom prst="rect">
            <a:avLst/>
          </a:prstGeom>
        </p:spPr>
      </p:pic>
      <p:grpSp>
        <p:nvGrpSpPr>
          <p:cNvPr id="47" name="Group 46">
            <a:extLst>
              <a:ext uri="{FF2B5EF4-FFF2-40B4-BE49-F238E27FC236}">
                <a16:creationId xmlns:a16="http://schemas.microsoft.com/office/drawing/2014/main" id="{9F749CA5-BEBF-48F6-A4EE-530AEB6A47E3}"/>
              </a:ext>
            </a:extLst>
          </p:cNvPr>
          <p:cNvGrpSpPr/>
          <p:nvPr/>
        </p:nvGrpSpPr>
        <p:grpSpPr>
          <a:xfrm>
            <a:off x="9255288" y="4115509"/>
            <a:ext cx="759503" cy="759503"/>
            <a:chOff x="9484887" y="3666667"/>
            <a:chExt cx="759503" cy="759503"/>
          </a:xfrm>
        </p:grpSpPr>
        <p:sp>
          <p:nvSpPr>
            <p:cNvPr id="48" name="Oval 47">
              <a:extLst>
                <a:ext uri="{FF2B5EF4-FFF2-40B4-BE49-F238E27FC236}">
                  <a16:creationId xmlns:a16="http://schemas.microsoft.com/office/drawing/2014/main" id="{1419628A-D69D-4378-9C64-D5C002516C10}"/>
                </a:ext>
              </a:extLst>
            </p:cNvPr>
            <p:cNvSpPr/>
            <p:nvPr/>
          </p:nvSpPr>
          <p:spPr>
            <a:xfrm>
              <a:off x="9484887" y="3666667"/>
              <a:ext cx="759503" cy="759503"/>
            </a:xfrm>
            <a:prstGeom prst="ellipse">
              <a:avLst/>
            </a:prstGeom>
            <a:solidFill>
              <a:srgbClr val="CACCE4"/>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49" name="Picture 8" descr="Image result for github logo">
              <a:extLst>
                <a:ext uri="{FF2B5EF4-FFF2-40B4-BE49-F238E27FC236}">
                  <a16:creationId xmlns:a16="http://schemas.microsoft.com/office/drawing/2014/main" id="{132F25B7-A3CC-455B-B8E0-7CCDECB8926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643154" y="3856400"/>
              <a:ext cx="438200" cy="395783"/>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9" descr="A close up of a logo&#10;&#10;Description automatically generated">
            <a:extLst>
              <a:ext uri="{FF2B5EF4-FFF2-40B4-BE49-F238E27FC236}">
                <a16:creationId xmlns:a16="http://schemas.microsoft.com/office/drawing/2014/main" id="{7DBDD164-3C71-4D9D-BE51-BBF667A8E75B}"/>
              </a:ext>
            </a:extLst>
          </p:cNvPr>
          <p:cNvPicPr>
            <a:picLocks noChangeAspect="1"/>
          </p:cNvPicPr>
          <p:nvPr/>
        </p:nvPicPr>
        <p:blipFill>
          <a:blip r:embed="rId25"/>
          <a:stretch>
            <a:fillRect/>
          </a:stretch>
        </p:blipFill>
        <p:spPr>
          <a:xfrm>
            <a:off x="7780803" y="6453878"/>
            <a:ext cx="320519" cy="320519"/>
          </a:xfrm>
          <a:prstGeom prst="rect">
            <a:avLst/>
          </a:prstGeom>
        </p:spPr>
      </p:pic>
      <p:pic>
        <p:nvPicPr>
          <p:cNvPr id="51" name="Picture 2" descr="Microsoft Visual Studio | Logopedia | Fandom">
            <a:extLst>
              <a:ext uri="{FF2B5EF4-FFF2-40B4-BE49-F238E27FC236}">
                <a16:creationId xmlns:a16="http://schemas.microsoft.com/office/drawing/2014/main" id="{C360E4BC-BA25-49E3-A967-C822508B0A1B}"/>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774437" y="6087918"/>
            <a:ext cx="320519" cy="320519"/>
          </a:xfrm>
          <a:prstGeom prst="rect">
            <a:avLst/>
          </a:prstGeom>
          <a:noFill/>
          <a:extLst>
            <a:ext uri="{909E8E84-426E-40DD-AFC4-6F175D3DCCD1}">
              <a14:hiddenFill xmlns:a14="http://schemas.microsoft.com/office/drawing/2010/main">
                <a:solidFill>
                  <a:srgbClr val="FFFFFF"/>
                </a:solidFill>
              </a14:hiddenFill>
            </a:ext>
          </a:extLst>
        </p:spPr>
      </p:pic>
      <p:sp>
        <p:nvSpPr>
          <p:cNvPr id="52" name="Oval 51">
            <a:extLst>
              <a:ext uri="{FF2B5EF4-FFF2-40B4-BE49-F238E27FC236}">
                <a16:creationId xmlns:a16="http://schemas.microsoft.com/office/drawing/2014/main" id="{932996DF-9EE2-4438-8FC8-EB05FB46A0F4}"/>
              </a:ext>
            </a:extLst>
          </p:cNvPr>
          <p:cNvSpPr/>
          <p:nvPr/>
        </p:nvSpPr>
        <p:spPr>
          <a:xfrm>
            <a:off x="9406502" y="3062865"/>
            <a:ext cx="759503" cy="759503"/>
          </a:xfrm>
          <a:prstGeom prst="ellipse">
            <a:avLst/>
          </a:prstGeom>
          <a:solidFill>
            <a:srgbClr val="CACCE4"/>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53" name="Picture 52">
            <a:extLst>
              <a:ext uri="{FF2B5EF4-FFF2-40B4-BE49-F238E27FC236}">
                <a16:creationId xmlns:a16="http://schemas.microsoft.com/office/drawing/2014/main" id="{6EEE33C6-D15B-4A8E-B63B-3AF15799F0D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04335" y="3168198"/>
            <a:ext cx="260753" cy="2607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2128AF79-AC59-4401-A79F-881C39A5C93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822587" y="3157184"/>
            <a:ext cx="260753" cy="26075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8E0A096B-EE90-470E-94BB-538BE4F10D1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528917" y="3488307"/>
            <a:ext cx="260753" cy="26075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2BEF6ABB-3686-43A7-A664-8E496CE8A8A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25566" y="3474891"/>
            <a:ext cx="260753" cy="26075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7244B350-05F3-4720-861D-4DB96F07441B}"/>
              </a:ext>
            </a:extLst>
          </p:cNvPr>
          <p:cNvSpPr txBox="1"/>
          <p:nvPr/>
        </p:nvSpPr>
        <p:spPr>
          <a:xfrm>
            <a:off x="10300669" y="3304116"/>
            <a:ext cx="1218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Power Platform</a:t>
            </a:r>
          </a:p>
        </p:txBody>
      </p:sp>
      <p:sp>
        <p:nvSpPr>
          <p:cNvPr id="58" name="Title 1">
            <a:extLst>
              <a:ext uri="{FF2B5EF4-FFF2-40B4-BE49-F238E27FC236}">
                <a16:creationId xmlns:a16="http://schemas.microsoft.com/office/drawing/2014/main" id="{9A333712-516B-461C-836F-E37869D3BAB3}"/>
              </a:ext>
            </a:extLst>
          </p:cNvPr>
          <p:cNvSpPr txBox="1">
            <a:spLocks/>
          </p:cNvSpPr>
          <p:nvPr/>
        </p:nvSpPr>
        <p:spPr>
          <a:xfrm>
            <a:off x="49593" y="381715"/>
            <a:ext cx="2673772" cy="1175212"/>
          </a:xfrm>
          <a:prstGeom prst="rect">
            <a:avLst/>
          </a:prstGeom>
        </p:spPr>
        <p:txBody>
          <a:bodyPr>
            <a:no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Build custom apps on Microsoft Teams to meet your unique needs</a:t>
            </a:r>
          </a:p>
        </p:txBody>
      </p:sp>
    </p:spTree>
    <p:extLst>
      <p:ext uri="{BB962C8B-B14F-4D97-AF65-F5344CB8AC3E}">
        <p14:creationId xmlns:p14="http://schemas.microsoft.com/office/powerpoint/2010/main" val="200866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8893 -0.26644 L -4.16667E-6 2.59259E-6 " pathEditMode="relative" rAng="0" ptsTypes="AA">
                                      <p:cBhvr>
                                        <p:cTn id="6" dur="1000" fill="hold"/>
                                        <p:tgtEl>
                                          <p:spTgt spid="24"/>
                                        </p:tgtEl>
                                        <p:attrNameLst>
                                          <p:attrName>ppt_x</p:attrName>
                                          <p:attrName>ppt_y</p:attrName>
                                        </p:attrNameLst>
                                      </p:cBhvr>
                                      <p:rCtr x="4440" y="13310"/>
                                    </p:animMotion>
                                  </p:childTnLst>
                                </p:cTn>
                              </p:par>
                              <p:par>
                                <p:cTn id="7" presetID="0" presetClass="path" presetSubtype="0" accel="50000" decel="50000" fill="hold" nodeType="withEffect">
                                  <p:stCondLst>
                                    <p:cond delay="0"/>
                                  </p:stCondLst>
                                  <p:childTnLst>
                                    <p:animMotion origin="layout" path="M -0.1763 -0.00903 L -3.95833E-6 0 " pathEditMode="relative" rAng="0" ptsTypes="AA">
                                      <p:cBhvr>
                                        <p:cTn id="8" dur="1000" fill="hold"/>
                                        <p:tgtEl>
                                          <p:spTgt spid="18"/>
                                        </p:tgtEl>
                                        <p:attrNameLst>
                                          <p:attrName>ppt_x</p:attrName>
                                          <p:attrName>ppt_y</p:attrName>
                                        </p:attrNameLst>
                                      </p:cBhvr>
                                      <p:rCtr x="8815" y="440"/>
                                    </p:animMotion>
                                  </p:childTnLst>
                                </p:cTn>
                              </p:par>
                              <p:par>
                                <p:cTn id="9" presetID="0" presetClass="path" presetSubtype="0" accel="50000" decel="50000" fill="hold" nodeType="withEffect">
                                  <p:stCondLst>
                                    <p:cond delay="0"/>
                                  </p:stCondLst>
                                  <p:childTnLst>
                                    <p:animMotion origin="layout" path="M -0.08567 0.24421 L -2.29167E-6 7.40741E-7 " pathEditMode="relative" rAng="0" ptsTypes="AA">
                                      <p:cBhvr>
                                        <p:cTn id="10" dur="1000" fill="hold"/>
                                        <p:tgtEl>
                                          <p:spTgt spid="15"/>
                                        </p:tgtEl>
                                        <p:attrNameLst>
                                          <p:attrName>ppt_x</p:attrName>
                                          <p:attrName>ppt_y</p:attrName>
                                        </p:attrNameLst>
                                      </p:cBhvr>
                                      <p:rCtr x="4284" y="-12222"/>
                                    </p:animMotion>
                                  </p:childTnLst>
                                </p:cTn>
                              </p:par>
                              <p:par>
                                <p:cTn id="11" presetID="0" presetClass="path" presetSubtype="0" accel="50000" decel="50000" fill="hold" nodeType="withEffect">
                                  <p:stCondLst>
                                    <p:cond delay="0"/>
                                  </p:stCondLst>
                                  <p:childTnLst>
                                    <p:animMotion origin="layout" path="M 0.08842 0.24653 L -3.75E-6 -4.44444E-6 " pathEditMode="relative" rAng="0" ptsTypes="AA">
                                      <p:cBhvr>
                                        <p:cTn id="12" dur="1000" fill="hold"/>
                                        <p:tgtEl>
                                          <p:spTgt spid="9"/>
                                        </p:tgtEl>
                                        <p:attrNameLst>
                                          <p:attrName>ppt_x</p:attrName>
                                          <p:attrName>ppt_y</p:attrName>
                                        </p:attrNameLst>
                                      </p:cBhvr>
                                      <p:rCtr x="-4427" y="-12338"/>
                                    </p:animMotion>
                                  </p:childTnLst>
                                </p:cTn>
                              </p:par>
                              <p:par>
                                <p:cTn id="13" presetID="0" presetClass="path" presetSubtype="0" accel="50000" decel="50000" fill="hold" nodeType="withEffect">
                                  <p:stCondLst>
                                    <p:cond delay="0"/>
                                  </p:stCondLst>
                                  <p:childTnLst>
                                    <p:animMotion origin="layout" path="M 0.17123 -0.00857 L -1.25E-6 2.96296E-6 " pathEditMode="relative" rAng="0" ptsTypes="AA">
                                      <p:cBhvr>
                                        <p:cTn id="14" dur="1000" fill="hold"/>
                                        <p:tgtEl>
                                          <p:spTgt spid="12"/>
                                        </p:tgtEl>
                                        <p:attrNameLst>
                                          <p:attrName>ppt_x</p:attrName>
                                          <p:attrName>ppt_y</p:attrName>
                                        </p:attrNameLst>
                                      </p:cBhvr>
                                      <p:rCtr x="-8568" y="417"/>
                                    </p:animMotion>
                                  </p:childTnLst>
                                </p:cTn>
                              </p:par>
                              <p:par>
                                <p:cTn id="15" presetID="0" presetClass="path" presetSubtype="0" accel="50000" decel="50000" fill="hold" nodeType="withEffect">
                                  <p:stCondLst>
                                    <p:cond delay="0"/>
                                  </p:stCondLst>
                                  <p:childTnLst>
                                    <p:animMotion origin="layout" path="M 0.08359 -0.26736 L -6.25E-7 -3.33333E-6 " pathEditMode="relative" rAng="0" ptsTypes="AA">
                                      <p:cBhvr>
                                        <p:cTn id="16" dur="1000" fill="hold"/>
                                        <p:tgtEl>
                                          <p:spTgt spid="21"/>
                                        </p:tgtEl>
                                        <p:attrNameLst>
                                          <p:attrName>ppt_x</p:attrName>
                                          <p:attrName>ppt_y</p:attrName>
                                        </p:attrNameLst>
                                      </p:cBhvr>
                                      <p:rCtr x="-4180" y="13356"/>
                                    </p:animMotion>
                                  </p:childTnLst>
                                </p:cTn>
                              </p:par>
                              <p:par>
                                <p:cTn id="17" presetID="2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110A-62B8-4C53-B341-DD64A6BEE829}"/>
              </a:ext>
            </a:extLst>
          </p:cNvPr>
          <p:cNvSpPr>
            <a:spLocks noGrp="1"/>
          </p:cNvSpPr>
          <p:nvPr>
            <p:ph type="title"/>
          </p:nvPr>
        </p:nvSpPr>
        <p:spPr/>
        <p:txBody>
          <a:bodyPr/>
          <a:lstStyle/>
          <a:p>
            <a:r>
              <a:rPr lang="en-US" dirty="0"/>
              <a:t>Teams provides a powerful and extensible platform</a:t>
            </a:r>
            <a:endParaRPr lang="en-AT" dirty="0"/>
          </a:p>
        </p:txBody>
      </p:sp>
      <p:sp>
        <p:nvSpPr>
          <p:cNvPr id="3" name="Rectangle 2">
            <a:extLst>
              <a:ext uri="{FF2B5EF4-FFF2-40B4-BE49-F238E27FC236}">
                <a16:creationId xmlns:a16="http://schemas.microsoft.com/office/drawing/2014/main" id="{FEC899CD-7177-4087-A5D0-09ADF49779B2}"/>
              </a:ext>
            </a:extLst>
          </p:cNvPr>
          <p:cNvSpPr/>
          <p:nvPr/>
        </p:nvSpPr>
        <p:spPr>
          <a:xfrm>
            <a:off x="426425" y="1190456"/>
            <a:ext cx="6918713" cy="707886"/>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472C4">
                    <a:lumMod val="50000"/>
                  </a:srgbClr>
                </a:solidFill>
                <a:effectLst/>
                <a:uLnTx/>
                <a:uFillTx/>
                <a:latin typeface="Calibri Light" panose="020F0302020204030204"/>
                <a:ea typeface="+mn-ea"/>
                <a:cs typeface="Segoe UI" panose="020B0502040204020203" pitchFamily="34" charset="0"/>
              </a:rPr>
              <a:t>Build apps using capabilities and entry points to empower your users in chat, channels, and personal workspace</a:t>
            </a:r>
          </a:p>
        </p:txBody>
      </p:sp>
      <p:grpSp>
        <p:nvGrpSpPr>
          <p:cNvPr id="4" name="Group 4">
            <a:extLst>
              <a:ext uri="{FF2B5EF4-FFF2-40B4-BE49-F238E27FC236}">
                <a16:creationId xmlns:a16="http://schemas.microsoft.com/office/drawing/2014/main" id="{E1846F51-9AA8-4FEF-88E0-ECEEBE946620}"/>
              </a:ext>
              <a:ext uri="{C183D7F6-B498-43B3-948B-1728B52AA6E4}">
                <adec:decorative xmlns:adec="http://schemas.microsoft.com/office/drawing/2017/decorative" val="1"/>
              </a:ext>
            </a:extLst>
          </p:cNvPr>
          <p:cNvGrpSpPr>
            <a:grpSpLocks noChangeAspect="1"/>
          </p:cNvGrpSpPr>
          <p:nvPr/>
        </p:nvGrpSpPr>
        <p:grpSpPr bwMode="auto">
          <a:xfrm>
            <a:off x="485155" y="2330262"/>
            <a:ext cx="503305" cy="352014"/>
            <a:chOff x="277" y="1497"/>
            <a:chExt cx="336" cy="235"/>
          </a:xfrm>
        </p:grpSpPr>
        <p:sp>
          <p:nvSpPr>
            <p:cNvPr id="5" name="Freeform 5">
              <a:extLst>
                <a:ext uri="{FF2B5EF4-FFF2-40B4-BE49-F238E27FC236}">
                  <a16:creationId xmlns:a16="http://schemas.microsoft.com/office/drawing/2014/main" id="{6A3EE026-8BA3-4ABB-91EE-B11CE0303F35}"/>
                </a:ext>
              </a:extLst>
            </p:cNvPr>
            <p:cNvSpPr>
              <a:spLocks noEditPoints="1"/>
            </p:cNvSpPr>
            <p:nvPr/>
          </p:nvSpPr>
          <p:spPr bwMode="auto">
            <a:xfrm>
              <a:off x="277" y="1561"/>
              <a:ext cx="336" cy="171"/>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6">
              <a:extLst>
                <a:ext uri="{FF2B5EF4-FFF2-40B4-BE49-F238E27FC236}">
                  <a16:creationId xmlns:a16="http://schemas.microsoft.com/office/drawing/2014/main" id="{8FA666CD-9BBE-456D-BE9F-E46BDD09A764}"/>
                </a:ext>
              </a:extLst>
            </p:cNvPr>
            <p:cNvSpPr>
              <a:spLocks/>
            </p:cNvSpPr>
            <p:nvPr/>
          </p:nvSpPr>
          <p:spPr bwMode="auto">
            <a:xfrm>
              <a:off x="277" y="1497"/>
              <a:ext cx="336" cy="43"/>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7">
              <a:extLst>
                <a:ext uri="{FF2B5EF4-FFF2-40B4-BE49-F238E27FC236}">
                  <a16:creationId xmlns:a16="http://schemas.microsoft.com/office/drawing/2014/main" id="{EE2A0EA5-6CFC-400F-8A00-6CE76DBC747C}"/>
                </a:ext>
              </a:extLst>
            </p:cNvPr>
            <p:cNvSpPr>
              <a:spLocks/>
            </p:cNvSpPr>
            <p:nvPr/>
          </p:nvSpPr>
          <p:spPr bwMode="auto">
            <a:xfrm>
              <a:off x="426" y="1668"/>
              <a:ext cx="42" cy="21"/>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4B53B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8">
              <a:extLst>
                <a:ext uri="{FF2B5EF4-FFF2-40B4-BE49-F238E27FC236}">
                  <a16:creationId xmlns:a16="http://schemas.microsoft.com/office/drawing/2014/main" id="{D3DDA3C3-68A9-44F3-9555-56D81182E28F}"/>
                </a:ext>
              </a:extLst>
            </p:cNvPr>
            <p:cNvSpPr>
              <a:spLocks/>
            </p:cNvSpPr>
            <p:nvPr/>
          </p:nvSpPr>
          <p:spPr bwMode="auto">
            <a:xfrm>
              <a:off x="426" y="1625"/>
              <a:ext cx="63" cy="22"/>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9">
              <a:extLst>
                <a:ext uri="{FF2B5EF4-FFF2-40B4-BE49-F238E27FC236}">
                  <a16:creationId xmlns:a16="http://schemas.microsoft.com/office/drawing/2014/main" id="{B2412533-D748-4B8D-B910-657BA572AC6D}"/>
                </a:ext>
              </a:extLst>
            </p:cNvPr>
            <p:cNvSpPr>
              <a:spLocks/>
            </p:cNvSpPr>
            <p:nvPr/>
          </p:nvSpPr>
          <p:spPr bwMode="auto">
            <a:xfrm>
              <a:off x="426" y="1583"/>
              <a:ext cx="63" cy="21"/>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TextBox 9">
            <a:extLst>
              <a:ext uri="{FF2B5EF4-FFF2-40B4-BE49-F238E27FC236}">
                <a16:creationId xmlns:a16="http://schemas.microsoft.com/office/drawing/2014/main" id="{75D5D0D7-916A-4F57-8188-17CED334B818}"/>
              </a:ext>
            </a:extLst>
          </p:cNvPr>
          <p:cNvSpPr txBox="1"/>
          <p:nvPr/>
        </p:nvSpPr>
        <p:spPr>
          <a:xfrm>
            <a:off x="1282975" y="2210768"/>
            <a:ext cx="955629" cy="241381"/>
          </a:xfrm>
          <a:prstGeom prst="rect">
            <a:avLst/>
          </a:prstGeom>
          <a:noFill/>
          <a:ln>
            <a:noFill/>
          </a:ln>
        </p:spPr>
        <p:txBody>
          <a:bodyPr wrap="square" lIns="0" tIns="0" bIns="0"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Segoe UI" charset="0"/>
                <a:cs typeface="Segoe UI" charset="0"/>
              </a:rPr>
              <a:t>Tabs</a:t>
            </a:r>
          </a:p>
        </p:txBody>
      </p:sp>
      <p:sp>
        <p:nvSpPr>
          <p:cNvPr id="11" name="Text Placeholder 43">
            <a:extLst>
              <a:ext uri="{FF2B5EF4-FFF2-40B4-BE49-F238E27FC236}">
                <a16:creationId xmlns:a16="http://schemas.microsoft.com/office/drawing/2014/main" id="{A8FC5FD3-3A92-43DE-B376-F607A2E6EB81}"/>
              </a:ext>
            </a:extLst>
          </p:cNvPr>
          <p:cNvSpPr txBox="1">
            <a:spLocks/>
          </p:cNvSpPr>
          <p:nvPr/>
        </p:nvSpPr>
        <p:spPr>
          <a:xfrm>
            <a:off x="1282975" y="2510286"/>
            <a:ext cx="1745578" cy="359073"/>
          </a:xfrm>
          <a:prstGeom prst="rect">
            <a:avLst/>
          </a:prstGeom>
        </p:spPr>
        <p:txBody>
          <a:bodyPr wrap="square" lIns="0" tIns="0" rIns="89642" b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5870" rtl="0" eaLnBrk="1" fontAlgn="auto" latinLnBrk="0" hangingPunct="1">
              <a:lnSpc>
                <a:spcPts val="1369"/>
              </a:lnSpc>
              <a:spcBef>
                <a:spcPts val="1000"/>
              </a:spcBef>
              <a:spcAft>
                <a:spcPts val="0"/>
              </a:spcAft>
              <a:buClrTx/>
              <a:buSzTx/>
              <a:buFont typeface="Arial"/>
              <a:buNone/>
              <a:tabLst/>
              <a:defRPr/>
            </a:pPr>
            <a:r>
              <a:rPr kumimoji="0" lang="en-US" sz="1176" b="0" i="0" u="none" strike="noStrike" kern="1200" cap="none" spc="0" normalizeH="0" baseline="0" noProof="0">
                <a:ln>
                  <a:noFill/>
                </a:ln>
                <a:solidFill>
                  <a:srgbClr val="44546A"/>
                </a:solidFill>
                <a:effectLst/>
                <a:uLnTx/>
                <a:uFillTx/>
                <a:latin typeface="Segoe UI" charset="0"/>
                <a:ea typeface="Segoe UI" charset="0"/>
                <a:cs typeface="Segoe UI" charset="0"/>
              </a:rPr>
              <a:t>Surface rich content within Teams</a:t>
            </a:r>
          </a:p>
        </p:txBody>
      </p:sp>
      <p:grpSp>
        <p:nvGrpSpPr>
          <p:cNvPr id="12" name="Group 13">
            <a:extLst>
              <a:ext uri="{FF2B5EF4-FFF2-40B4-BE49-F238E27FC236}">
                <a16:creationId xmlns:a16="http://schemas.microsoft.com/office/drawing/2014/main" id="{EDF73791-FA0C-4AB8-8BD1-38B3C3066EAB}"/>
              </a:ext>
              <a:ext uri="{C183D7F6-B498-43B3-948B-1728B52AA6E4}">
                <adec:decorative xmlns:adec="http://schemas.microsoft.com/office/drawing/2017/decorative" val="1"/>
              </a:ext>
            </a:extLst>
          </p:cNvPr>
          <p:cNvGrpSpPr>
            <a:grpSpLocks noChangeAspect="1"/>
          </p:cNvGrpSpPr>
          <p:nvPr/>
        </p:nvGrpSpPr>
        <p:grpSpPr bwMode="auto">
          <a:xfrm>
            <a:off x="501787" y="3224517"/>
            <a:ext cx="431094" cy="431094"/>
            <a:chOff x="5305" y="1730"/>
            <a:chExt cx="277" cy="277"/>
          </a:xfrm>
        </p:grpSpPr>
        <p:sp>
          <p:nvSpPr>
            <p:cNvPr id="13" name="Freeform 14">
              <a:extLst>
                <a:ext uri="{FF2B5EF4-FFF2-40B4-BE49-F238E27FC236}">
                  <a16:creationId xmlns:a16="http://schemas.microsoft.com/office/drawing/2014/main" id="{34590EBC-7553-46F4-9B02-B50A9DB5FF27}"/>
                </a:ext>
              </a:extLst>
            </p:cNvPr>
            <p:cNvSpPr>
              <a:spLocks/>
            </p:cNvSpPr>
            <p:nvPr/>
          </p:nvSpPr>
          <p:spPr bwMode="auto">
            <a:xfrm>
              <a:off x="5305" y="1755"/>
              <a:ext cx="251" cy="252"/>
            </a:xfrm>
            <a:custGeom>
              <a:avLst/>
              <a:gdLst>
                <a:gd name="T0" fmla="*/ 0 w 267"/>
                <a:gd name="T1" fmla="*/ 267 h 267"/>
                <a:gd name="T2" fmla="*/ 0 w 267"/>
                <a:gd name="T3" fmla="*/ 267 h 267"/>
                <a:gd name="T4" fmla="*/ 267 w 267"/>
                <a:gd name="T5" fmla="*/ 267 h 267"/>
                <a:gd name="T6" fmla="*/ 267 w 267"/>
                <a:gd name="T7" fmla="*/ 59 h 267"/>
                <a:gd name="T8" fmla="*/ 105 w 267"/>
                <a:gd name="T9" fmla="*/ 221 h 267"/>
                <a:gd name="T10" fmla="*/ 27 w 267"/>
                <a:gd name="T11" fmla="*/ 240 h 267"/>
                <a:gd name="T12" fmla="*/ 46 w 267"/>
                <a:gd name="T13" fmla="*/ 162 h 267"/>
                <a:gd name="T14" fmla="*/ 208 w 267"/>
                <a:gd name="T15" fmla="*/ 0 h 267"/>
                <a:gd name="T16" fmla="*/ 0 w 267"/>
                <a:gd name="T17" fmla="*/ 0 h 267"/>
                <a:gd name="T18" fmla="*/ 0 w 267"/>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0" y="267"/>
                  </a:moveTo>
                  <a:lnTo>
                    <a:pt x="0" y="267"/>
                  </a:lnTo>
                  <a:lnTo>
                    <a:pt x="267" y="267"/>
                  </a:lnTo>
                  <a:lnTo>
                    <a:pt x="267" y="59"/>
                  </a:lnTo>
                  <a:lnTo>
                    <a:pt x="105" y="221"/>
                  </a:lnTo>
                  <a:lnTo>
                    <a:pt x="27" y="240"/>
                  </a:lnTo>
                  <a:lnTo>
                    <a:pt x="46" y="162"/>
                  </a:lnTo>
                  <a:lnTo>
                    <a:pt x="208" y="0"/>
                  </a:lnTo>
                  <a:lnTo>
                    <a:pt x="0" y="0"/>
                  </a:lnTo>
                  <a:lnTo>
                    <a:pt x="0" y="26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5">
              <a:extLst>
                <a:ext uri="{FF2B5EF4-FFF2-40B4-BE49-F238E27FC236}">
                  <a16:creationId xmlns:a16="http://schemas.microsoft.com/office/drawing/2014/main" id="{DCB0C7DE-60DE-4D23-A29A-8EA5D35F35BF}"/>
                </a:ext>
              </a:extLst>
            </p:cNvPr>
            <p:cNvSpPr>
              <a:spLocks/>
            </p:cNvSpPr>
            <p:nvPr/>
          </p:nvSpPr>
          <p:spPr bwMode="auto">
            <a:xfrm>
              <a:off x="5365" y="1730"/>
              <a:ext cx="217" cy="216"/>
            </a:xfrm>
            <a:custGeom>
              <a:avLst/>
              <a:gdLst>
                <a:gd name="T0" fmla="*/ 28 w 230"/>
                <a:gd name="T1" fmla="*/ 223 h 230"/>
                <a:gd name="T2" fmla="*/ 28 w 230"/>
                <a:gd name="T3" fmla="*/ 223 h 230"/>
                <a:gd name="T4" fmla="*/ 225 w 230"/>
                <a:gd name="T5" fmla="*/ 26 h 230"/>
                <a:gd name="T6" fmla="*/ 230 w 230"/>
                <a:gd name="T7" fmla="*/ 15 h 230"/>
                <a:gd name="T8" fmla="*/ 225 w 230"/>
                <a:gd name="T9" fmla="*/ 5 h 230"/>
                <a:gd name="T10" fmla="*/ 215 w 230"/>
                <a:gd name="T11" fmla="*/ 0 h 230"/>
                <a:gd name="T12" fmla="*/ 204 w 230"/>
                <a:gd name="T13" fmla="*/ 5 h 230"/>
                <a:gd name="T14" fmla="*/ 7 w 230"/>
                <a:gd name="T15" fmla="*/ 202 h 230"/>
                <a:gd name="T16" fmla="*/ 0 w 230"/>
                <a:gd name="T17" fmla="*/ 230 h 230"/>
                <a:gd name="T18" fmla="*/ 28 w 230"/>
                <a:gd name="T19" fmla="*/ 2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28" y="223"/>
                  </a:moveTo>
                  <a:lnTo>
                    <a:pt x="28" y="223"/>
                  </a:lnTo>
                  <a:lnTo>
                    <a:pt x="225" y="26"/>
                  </a:lnTo>
                  <a:cubicBezTo>
                    <a:pt x="228" y="23"/>
                    <a:pt x="230" y="20"/>
                    <a:pt x="230" y="15"/>
                  </a:cubicBezTo>
                  <a:cubicBezTo>
                    <a:pt x="230" y="11"/>
                    <a:pt x="228" y="8"/>
                    <a:pt x="225" y="5"/>
                  </a:cubicBezTo>
                  <a:cubicBezTo>
                    <a:pt x="222" y="2"/>
                    <a:pt x="219" y="0"/>
                    <a:pt x="215" y="0"/>
                  </a:cubicBezTo>
                  <a:cubicBezTo>
                    <a:pt x="210" y="0"/>
                    <a:pt x="207" y="2"/>
                    <a:pt x="204" y="5"/>
                  </a:cubicBezTo>
                  <a:lnTo>
                    <a:pt x="7" y="202"/>
                  </a:lnTo>
                  <a:lnTo>
                    <a:pt x="0" y="230"/>
                  </a:lnTo>
                  <a:lnTo>
                    <a:pt x="28" y="223"/>
                  </a:lnTo>
                  <a:close/>
                </a:path>
              </a:pathLst>
            </a:custGeom>
            <a:solidFill>
              <a:srgbClr val="4B53B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413F6F4D-A789-4D55-AA3E-D6849F74F4A6}"/>
              </a:ext>
            </a:extLst>
          </p:cNvPr>
          <p:cNvSpPr txBox="1"/>
          <p:nvPr/>
        </p:nvSpPr>
        <p:spPr>
          <a:xfrm>
            <a:off x="1282975" y="3114560"/>
            <a:ext cx="2154679" cy="241381"/>
          </a:xfrm>
          <a:prstGeom prst="rect">
            <a:avLst/>
          </a:prstGeom>
          <a:noFill/>
          <a:ln>
            <a:noFill/>
          </a:ln>
        </p:spPr>
        <p:txBody>
          <a:bodyPr wrap="square" lIns="0" tIns="0" bIns="0"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Segoe UI" charset="0"/>
                <a:cs typeface="Segoe UI" charset="0"/>
              </a:rPr>
              <a:t>Messaging extensions</a:t>
            </a:r>
          </a:p>
        </p:txBody>
      </p:sp>
      <p:sp>
        <p:nvSpPr>
          <p:cNvPr id="16" name="Text Placeholder 43">
            <a:extLst>
              <a:ext uri="{FF2B5EF4-FFF2-40B4-BE49-F238E27FC236}">
                <a16:creationId xmlns:a16="http://schemas.microsoft.com/office/drawing/2014/main" id="{43EE7263-D875-4128-A12B-648EF23F1CEB}"/>
              </a:ext>
            </a:extLst>
          </p:cNvPr>
          <p:cNvSpPr txBox="1">
            <a:spLocks/>
          </p:cNvSpPr>
          <p:nvPr/>
        </p:nvSpPr>
        <p:spPr>
          <a:xfrm>
            <a:off x="1282975" y="3413555"/>
            <a:ext cx="2154679" cy="359073"/>
          </a:xfrm>
          <a:prstGeom prst="rect">
            <a:avLst/>
          </a:prstGeom>
        </p:spPr>
        <p:txBody>
          <a:bodyPr lIns="0" tIns="0" rIns="89642" b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5870" rtl="0" eaLnBrk="1" fontAlgn="auto" latinLnBrk="0" hangingPunct="1">
              <a:lnSpc>
                <a:spcPts val="1369"/>
              </a:lnSpc>
              <a:spcBef>
                <a:spcPts val="1000"/>
              </a:spcBef>
              <a:spcAft>
                <a:spcPts val="0"/>
              </a:spcAft>
              <a:buClrTx/>
              <a:buSzTx/>
              <a:buFont typeface="Arial"/>
              <a:buNone/>
              <a:tabLst/>
              <a:defRPr/>
            </a:pPr>
            <a:r>
              <a:rPr kumimoji="0" lang="en-US" sz="1176" b="0" i="0" u="none" strike="noStrike" kern="1200" cap="none" spc="0" normalizeH="0" baseline="0" noProof="0">
                <a:ln>
                  <a:noFill/>
                </a:ln>
                <a:solidFill>
                  <a:srgbClr val="44546A"/>
                </a:solidFill>
                <a:effectLst/>
                <a:uLnTx/>
                <a:uFillTx/>
                <a:latin typeface="Segoe UI" charset="0"/>
                <a:ea typeface="Segoe UI" charset="0"/>
                <a:cs typeface="Segoe UI" charset="0"/>
              </a:rPr>
              <a:t>Allow users to query and share cards in conversations</a:t>
            </a:r>
          </a:p>
        </p:txBody>
      </p:sp>
      <p:grpSp>
        <p:nvGrpSpPr>
          <p:cNvPr id="17" name="Group 16">
            <a:extLst>
              <a:ext uri="{FF2B5EF4-FFF2-40B4-BE49-F238E27FC236}">
                <a16:creationId xmlns:a16="http://schemas.microsoft.com/office/drawing/2014/main" id="{2E32DF19-88DA-4EC6-87C4-A451D0969455}"/>
              </a:ext>
              <a:ext uri="{C183D7F6-B498-43B3-948B-1728B52AA6E4}">
                <adec:decorative xmlns:adec="http://schemas.microsoft.com/office/drawing/2017/decorative" val="1"/>
              </a:ext>
            </a:extLst>
          </p:cNvPr>
          <p:cNvGrpSpPr/>
          <p:nvPr/>
        </p:nvGrpSpPr>
        <p:grpSpPr>
          <a:xfrm>
            <a:off x="466636" y="4228402"/>
            <a:ext cx="501398" cy="409395"/>
            <a:chOff x="13509625" y="5744729"/>
            <a:chExt cx="346075" cy="282575"/>
          </a:xfrm>
        </p:grpSpPr>
        <p:sp>
          <p:nvSpPr>
            <p:cNvPr id="18" name="Freeform 8">
              <a:extLst>
                <a:ext uri="{FF2B5EF4-FFF2-40B4-BE49-F238E27FC236}">
                  <a16:creationId xmlns:a16="http://schemas.microsoft.com/office/drawing/2014/main" id="{25A98EE1-5A5C-482C-8296-EFA1E9DADA7C}"/>
                </a:ext>
              </a:extLst>
            </p:cNvPr>
            <p:cNvSpPr>
              <a:spLocks/>
            </p:cNvSpPr>
            <p:nvPr/>
          </p:nvSpPr>
          <p:spPr bwMode="auto">
            <a:xfrm>
              <a:off x="13509625" y="5744729"/>
              <a:ext cx="346075" cy="282575"/>
            </a:xfrm>
            <a:custGeom>
              <a:avLst/>
              <a:gdLst>
                <a:gd name="T0" fmla="*/ 0 w 293"/>
                <a:gd name="T1" fmla="*/ 240 h 240"/>
                <a:gd name="T2" fmla="*/ 0 w 293"/>
                <a:gd name="T3" fmla="*/ 240 h 240"/>
                <a:gd name="T4" fmla="*/ 293 w 293"/>
                <a:gd name="T5" fmla="*/ 240 h 240"/>
                <a:gd name="T6" fmla="*/ 293 w 293"/>
                <a:gd name="T7" fmla="*/ 0 h 240"/>
                <a:gd name="T8" fmla="*/ 0 w 293"/>
                <a:gd name="T9" fmla="*/ 0 h 240"/>
                <a:gd name="T10" fmla="*/ 0 w 293"/>
                <a:gd name="T11" fmla="*/ 240 h 240"/>
              </a:gdLst>
              <a:ahLst/>
              <a:cxnLst>
                <a:cxn ang="0">
                  <a:pos x="T0" y="T1"/>
                </a:cxn>
                <a:cxn ang="0">
                  <a:pos x="T2" y="T3"/>
                </a:cxn>
                <a:cxn ang="0">
                  <a:pos x="T4" y="T5"/>
                </a:cxn>
                <a:cxn ang="0">
                  <a:pos x="T6" y="T7"/>
                </a:cxn>
                <a:cxn ang="0">
                  <a:pos x="T8" y="T9"/>
                </a:cxn>
                <a:cxn ang="0">
                  <a:pos x="T10" y="T11"/>
                </a:cxn>
              </a:cxnLst>
              <a:rect l="0" t="0" r="r" b="b"/>
              <a:pathLst>
                <a:path w="293" h="240">
                  <a:moveTo>
                    <a:pt x="0" y="240"/>
                  </a:moveTo>
                  <a:lnTo>
                    <a:pt x="0" y="240"/>
                  </a:lnTo>
                  <a:lnTo>
                    <a:pt x="293" y="240"/>
                  </a:lnTo>
                  <a:lnTo>
                    <a:pt x="293" y="0"/>
                  </a:lnTo>
                  <a:lnTo>
                    <a:pt x="0" y="0"/>
                  </a:lnTo>
                  <a:lnTo>
                    <a:pt x="0" y="24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9">
              <a:extLst>
                <a:ext uri="{FF2B5EF4-FFF2-40B4-BE49-F238E27FC236}">
                  <a16:creationId xmlns:a16="http://schemas.microsoft.com/office/drawing/2014/main" id="{73BF9852-B8C4-4A4E-B5A7-FA7018375C92}"/>
                </a:ext>
              </a:extLst>
            </p:cNvPr>
            <p:cNvSpPr>
              <a:spLocks/>
            </p:cNvSpPr>
            <p:nvPr/>
          </p:nvSpPr>
          <p:spPr bwMode="auto">
            <a:xfrm>
              <a:off x="13571538" y="5933642"/>
              <a:ext cx="95250" cy="31750"/>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0">
              <a:extLst>
                <a:ext uri="{FF2B5EF4-FFF2-40B4-BE49-F238E27FC236}">
                  <a16:creationId xmlns:a16="http://schemas.microsoft.com/office/drawing/2014/main" id="{D30DC706-9B74-4D19-BABF-B39835097B8B}"/>
                </a:ext>
              </a:extLst>
            </p:cNvPr>
            <p:cNvSpPr>
              <a:spLocks/>
            </p:cNvSpPr>
            <p:nvPr/>
          </p:nvSpPr>
          <p:spPr bwMode="auto">
            <a:xfrm>
              <a:off x="13698538" y="5870142"/>
              <a:ext cx="95250" cy="95250"/>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1">
              <a:extLst>
                <a:ext uri="{FF2B5EF4-FFF2-40B4-BE49-F238E27FC236}">
                  <a16:creationId xmlns:a16="http://schemas.microsoft.com/office/drawing/2014/main" id="{054E419C-0E17-44FE-9EE1-6AEF7266FDF0}"/>
                </a:ext>
              </a:extLst>
            </p:cNvPr>
            <p:cNvSpPr>
              <a:spLocks/>
            </p:cNvSpPr>
            <p:nvPr/>
          </p:nvSpPr>
          <p:spPr bwMode="auto">
            <a:xfrm>
              <a:off x="13571538" y="5808229"/>
              <a:ext cx="222250" cy="30163"/>
            </a:xfrm>
            <a:custGeom>
              <a:avLst/>
              <a:gdLst>
                <a:gd name="T0" fmla="*/ 187 w 187"/>
                <a:gd name="T1" fmla="*/ 0 h 26"/>
                <a:gd name="T2" fmla="*/ 187 w 187"/>
                <a:gd name="T3" fmla="*/ 0 h 26"/>
                <a:gd name="T4" fmla="*/ 0 w 187"/>
                <a:gd name="T5" fmla="*/ 0 h 26"/>
                <a:gd name="T6" fmla="*/ 0 w 187"/>
                <a:gd name="T7" fmla="*/ 26 h 26"/>
                <a:gd name="T8" fmla="*/ 187 w 187"/>
                <a:gd name="T9" fmla="*/ 26 h 26"/>
                <a:gd name="T10" fmla="*/ 187 w 187"/>
                <a:gd name="T11" fmla="*/ 0 h 26"/>
              </a:gdLst>
              <a:ahLst/>
              <a:cxnLst>
                <a:cxn ang="0">
                  <a:pos x="T0" y="T1"/>
                </a:cxn>
                <a:cxn ang="0">
                  <a:pos x="T2" y="T3"/>
                </a:cxn>
                <a:cxn ang="0">
                  <a:pos x="T4" y="T5"/>
                </a:cxn>
                <a:cxn ang="0">
                  <a:pos x="T6" y="T7"/>
                </a:cxn>
                <a:cxn ang="0">
                  <a:pos x="T8" y="T9"/>
                </a:cxn>
                <a:cxn ang="0">
                  <a:pos x="T10" y="T11"/>
                </a:cxn>
              </a:cxnLst>
              <a:rect l="0" t="0" r="r" b="b"/>
              <a:pathLst>
                <a:path w="187" h="26">
                  <a:moveTo>
                    <a:pt x="187" y="0"/>
                  </a:moveTo>
                  <a:lnTo>
                    <a:pt x="187" y="0"/>
                  </a:lnTo>
                  <a:lnTo>
                    <a:pt x="0" y="0"/>
                  </a:lnTo>
                  <a:lnTo>
                    <a:pt x="0" y="26"/>
                  </a:lnTo>
                  <a:lnTo>
                    <a:pt x="187" y="26"/>
                  </a:lnTo>
                  <a:lnTo>
                    <a:pt x="187" y="0"/>
                  </a:ln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2">
              <a:extLst>
                <a:ext uri="{FF2B5EF4-FFF2-40B4-BE49-F238E27FC236}">
                  <a16:creationId xmlns:a16="http://schemas.microsoft.com/office/drawing/2014/main" id="{45530D05-B041-4419-9B98-4BA9CD5CE816}"/>
                </a:ext>
              </a:extLst>
            </p:cNvPr>
            <p:cNvSpPr>
              <a:spLocks/>
            </p:cNvSpPr>
            <p:nvPr/>
          </p:nvSpPr>
          <p:spPr bwMode="auto">
            <a:xfrm>
              <a:off x="13571538" y="5870142"/>
              <a:ext cx="95250" cy="31750"/>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4B53B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CE3AFB3F-DBE2-4F8E-919E-EF234C830AF6}"/>
              </a:ext>
            </a:extLst>
          </p:cNvPr>
          <p:cNvSpPr txBox="1"/>
          <p:nvPr/>
        </p:nvSpPr>
        <p:spPr>
          <a:xfrm>
            <a:off x="1282975" y="3914590"/>
            <a:ext cx="1634310" cy="482568"/>
          </a:xfrm>
          <a:prstGeom prst="rect">
            <a:avLst/>
          </a:prstGeom>
          <a:noFill/>
          <a:ln>
            <a:noFill/>
          </a:ln>
        </p:spPr>
        <p:txBody>
          <a:bodyPr wrap="square" lIns="0" tIns="0" bIns="0"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Segoe UI" charset="0"/>
                <a:cs typeface="Segoe UI" charset="0"/>
              </a:rPr>
              <a:t>Connectors &amp; Webhooks</a:t>
            </a:r>
          </a:p>
        </p:txBody>
      </p:sp>
      <p:sp>
        <p:nvSpPr>
          <p:cNvPr id="24" name="Text Placeholder 43">
            <a:extLst>
              <a:ext uri="{FF2B5EF4-FFF2-40B4-BE49-F238E27FC236}">
                <a16:creationId xmlns:a16="http://schemas.microsoft.com/office/drawing/2014/main" id="{1F41BD52-BB1C-4296-92B8-4EB3F7FF9DDD}"/>
              </a:ext>
            </a:extLst>
          </p:cNvPr>
          <p:cNvSpPr txBox="1">
            <a:spLocks/>
          </p:cNvSpPr>
          <p:nvPr/>
        </p:nvSpPr>
        <p:spPr>
          <a:xfrm>
            <a:off x="1282974" y="4407215"/>
            <a:ext cx="2154680" cy="359073"/>
          </a:xfrm>
          <a:prstGeom prst="rect">
            <a:avLst/>
          </a:prstGeom>
        </p:spPr>
        <p:txBody>
          <a:bodyPr lIns="0" tIns="0" rIns="89642" b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5870" rtl="0" eaLnBrk="1" fontAlgn="auto" latinLnBrk="0" hangingPunct="1">
              <a:lnSpc>
                <a:spcPts val="1369"/>
              </a:lnSpc>
              <a:spcBef>
                <a:spcPts val="1000"/>
              </a:spcBef>
              <a:spcAft>
                <a:spcPts val="0"/>
              </a:spcAft>
              <a:buClrTx/>
              <a:buSzTx/>
              <a:buFont typeface="Arial"/>
              <a:buNone/>
              <a:tabLst/>
              <a:defRPr/>
            </a:pPr>
            <a:r>
              <a:rPr kumimoji="0" lang="en-US" sz="1176" b="0" i="0" u="none" strike="noStrike" kern="1200" cap="none" spc="0" normalizeH="0" baseline="0" noProof="0">
                <a:ln>
                  <a:noFill/>
                </a:ln>
                <a:solidFill>
                  <a:srgbClr val="44546A"/>
                </a:solidFill>
                <a:effectLst/>
                <a:uLnTx/>
                <a:uFillTx/>
                <a:latin typeface="Segoe UI" charset="0"/>
                <a:ea typeface="Segoe UI" charset="0"/>
                <a:cs typeface="Segoe UI" charset="0"/>
              </a:rPr>
              <a:t>Connect web services to channels and teams</a:t>
            </a:r>
          </a:p>
        </p:txBody>
      </p:sp>
      <p:grpSp>
        <p:nvGrpSpPr>
          <p:cNvPr id="25" name="Group 20">
            <a:extLst>
              <a:ext uri="{FF2B5EF4-FFF2-40B4-BE49-F238E27FC236}">
                <a16:creationId xmlns:a16="http://schemas.microsoft.com/office/drawing/2014/main" id="{63645050-F330-40F4-ACF4-7A2D520059D5}"/>
              </a:ext>
              <a:ext uri="{C183D7F6-B498-43B3-948B-1728B52AA6E4}">
                <adec:decorative xmlns:adec="http://schemas.microsoft.com/office/drawing/2017/decorative" val="1"/>
              </a:ext>
            </a:extLst>
          </p:cNvPr>
          <p:cNvGrpSpPr>
            <a:grpSpLocks noChangeAspect="1"/>
          </p:cNvGrpSpPr>
          <p:nvPr/>
        </p:nvGrpSpPr>
        <p:grpSpPr bwMode="auto">
          <a:xfrm>
            <a:off x="3729986" y="2296866"/>
            <a:ext cx="401524" cy="479337"/>
            <a:chOff x="3256" y="4032"/>
            <a:chExt cx="258" cy="308"/>
          </a:xfrm>
        </p:grpSpPr>
        <p:sp>
          <p:nvSpPr>
            <p:cNvPr id="26" name="Freeform 21">
              <a:extLst>
                <a:ext uri="{FF2B5EF4-FFF2-40B4-BE49-F238E27FC236}">
                  <a16:creationId xmlns:a16="http://schemas.microsoft.com/office/drawing/2014/main" id="{085D9D4A-962D-445C-AA80-1D8503C84DBC}"/>
                </a:ext>
              </a:extLst>
            </p:cNvPr>
            <p:cNvSpPr>
              <a:spLocks noEditPoints="1"/>
            </p:cNvSpPr>
            <p:nvPr/>
          </p:nvSpPr>
          <p:spPr bwMode="auto">
            <a:xfrm>
              <a:off x="3256" y="4033"/>
              <a:ext cx="258" cy="30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2">
              <a:extLst>
                <a:ext uri="{FF2B5EF4-FFF2-40B4-BE49-F238E27FC236}">
                  <a16:creationId xmlns:a16="http://schemas.microsoft.com/office/drawing/2014/main" id="{5452329B-F7FE-4C79-A24E-29E6D5623414}"/>
                </a:ext>
              </a:extLst>
            </p:cNvPr>
            <p:cNvSpPr>
              <a:spLocks/>
            </p:cNvSpPr>
            <p:nvPr/>
          </p:nvSpPr>
          <p:spPr bwMode="auto">
            <a:xfrm>
              <a:off x="3341" y="4141"/>
              <a:ext cx="19" cy="20"/>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3">
              <a:extLst>
                <a:ext uri="{FF2B5EF4-FFF2-40B4-BE49-F238E27FC236}">
                  <a16:creationId xmlns:a16="http://schemas.microsoft.com/office/drawing/2014/main" id="{73DE4C52-B838-4FD5-ACAA-4F7EA3C3839A}"/>
                </a:ext>
              </a:extLst>
            </p:cNvPr>
            <p:cNvSpPr>
              <a:spLocks/>
            </p:cNvSpPr>
            <p:nvPr/>
          </p:nvSpPr>
          <p:spPr bwMode="auto">
            <a:xfrm>
              <a:off x="3415" y="4141"/>
              <a:ext cx="20" cy="20"/>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4">
              <a:extLst>
                <a:ext uri="{FF2B5EF4-FFF2-40B4-BE49-F238E27FC236}">
                  <a16:creationId xmlns:a16="http://schemas.microsoft.com/office/drawing/2014/main" id="{BED7EC3A-2A67-4615-AD7F-A252EC71B954}"/>
                </a:ext>
              </a:extLst>
            </p:cNvPr>
            <p:cNvSpPr>
              <a:spLocks/>
            </p:cNvSpPr>
            <p:nvPr/>
          </p:nvSpPr>
          <p:spPr bwMode="auto">
            <a:xfrm>
              <a:off x="3410" y="4141"/>
              <a:ext cx="20" cy="20"/>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5">
              <a:extLst>
                <a:ext uri="{FF2B5EF4-FFF2-40B4-BE49-F238E27FC236}">
                  <a16:creationId xmlns:a16="http://schemas.microsoft.com/office/drawing/2014/main" id="{38DABFBF-A84B-46E6-B308-8EB0BF0A8FD8}"/>
                </a:ext>
              </a:extLst>
            </p:cNvPr>
            <p:cNvSpPr>
              <a:spLocks/>
            </p:cNvSpPr>
            <p:nvPr/>
          </p:nvSpPr>
          <p:spPr bwMode="auto">
            <a:xfrm>
              <a:off x="3365" y="4032"/>
              <a:ext cx="41" cy="40"/>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rgbClr val="4B53B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 name="TextBox 30">
            <a:extLst>
              <a:ext uri="{FF2B5EF4-FFF2-40B4-BE49-F238E27FC236}">
                <a16:creationId xmlns:a16="http://schemas.microsoft.com/office/drawing/2014/main" id="{9E97A0D7-1A52-41B7-BC74-F39DE93F1D5F}"/>
              </a:ext>
            </a:extLst>
          </p:cNvPr>
          <p:cNvSpPr txBox="1"/>
          <p:nvPr/>
        </p:nvSpPr>
        <p:spPr>
          <a:xfrm>
            <a:off x="4384842" y="2210768"/>
            <a:ext cx="1360574" cy="241381"/>
          </a:xfrm>
          <a:prstGeom prst="rect">
            <a:avLst/>
          </a:prstGeom>
          <a:noFill/>
          <a:ln>
            <a:noFill/>
          </a:ln>
        </p:spPr>
        <p:txBody>
          <a:bodyPr wrap="square" lIns="0" tIns="0" bIns="0"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Segoe UI" charset="0"/>
                <a:cs typeface="Segoe UI" charset="0"/>
              </a:rPr>
              <a:t>Bots</a:t>
            </a:r>
          </a:p>
        </p:txBody>
      </p:sp>
      <p:sp>
        <p:nvSpPr>
          <p:cNvPr id="32" name="Text Placeholder 43">
            <a:extLst>
              <a:ext uri="{FF2B5EF4-FFF2-40B4-BE49-F238E27FC236}">
                <a16:creationId xmlns:a16="http://schemas.microsoft.com/office/drawing/2014/main" id="{1DC0469C-3C8D-4031-9B3C-83E8C665DDD4}"/>
              </a:ext>
            </a:extLst>
          </p:cNvPr>
          <p:cNvSpPr txBox="1">
            <a:spLocks/>
          </p:cNvSpPr>
          <p:nvPr/>
        </p:nvSpPr>
        <p:spPr>
          <a:xfrm>
            <a:off x="4384843" y="2510286"/>
            <a:ext cx="1880076" cy="359073"/>
          </a:xfrm>
          <a:prstGeom prst="rect">
            <a:avLst/>
          </a:prstGeom>
        </p:spPr>
        <p:txBody>
          <a:bodyPr wrap="square" lIns="0" tIns="0" rIns="89642" b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5870" rtl="0" eaLnBrk="1" fontAlgn="auto" latinLnBrk="0" hangingPunct="1">
              <a:lnSpc>
                <a:spcPts val="1369"/>
              </a:lnSpc>
              <a:spcBef>
                <a:spcPts val="1000"/>
              </a:spcBef>
              <a:spcAft>
                <a:spcPts val="0"/>
              </a:spcAft>
              <a:buClrTx/>
              <a:buSzTx/>
              <a:buFont typeface="Arial"/>
              <a:buNone/>
              <a:tabLst/>
              <a:defRPr/>
            </a:pPr>
            <a:r>
              <a:rPr kumimoji="0" lang="en-US" sz="1176" b="0" i="0" u="none" strike="noStrike" kern="1200" cap="none" spc="0" normalizeH="0" baseline="0" noProof="0">
                <a:ln>
                  <a:noFill/>
                </a:ln>
                <a:solidFill>
                  <a:srgbClr val="44546A"/>
                </a:solidFill>
                <a:effectLst/>
                <a:uLnTx/>
                <a:uFillTx/>
                <a:latin typeface="Segoe UI" charset="0"/>
                <a:ea typeface="Segoe UI" charset="0"/>
                <a:cs typeface="Segoe UI" charset="0"/>
              </a:rPr>
              <a:t>Help users get tasks done in conversations</a:t>
            </a:r>
          </a:p>
        </p:txBody>
      </p:sp>
      <p:grpSp>
        <p:nvGrpSpPr>
          <p:cNvPr id="33" name="Group 12">
            <a:extLst>
              <a:ext uri="{FF2B5EF4-FFF2-40B4-BE49-F238E27FC236}">
                <a16:creationId xmlns:a16="http://schemas.microsoft.com/office/drawing/2014/main" id="{86075AA4-916C-49E3-87E7-F71E1D517F7B}"/>
              </a:ext>
              <a:ext uri="{C183D7F6-B498-43B3-948B-1728B52AA6E4}">
                <adec:decorative xmlns:adec="http://schemas.microsoft.com/office/drawing/2017/decorative" val="1"/>
              </a:ext>
            </a:extLst>
          </p:cNvPr>
          <p:cNvGrpSpPr>
            <a:grpSpLocks noChangeAspect="1"/>
          </p:cNvGrpSpPr>
          <p:nvPr/>
        </p:nvGrpSpPr>
        <p:grpSpPr bwMode="auto">
          <a:xfrm>
            <a:off x="3771226" y="3224519"/>
            <a:ext cx="319041" cy="431093"/>
            <a:chOff x="3272" y="1757"/>
            <a:chExt cx="205" cy="277"/>
          </a:xfrm>
        </p:grpSpPr>
        <p:sp>
          <p:nvSpPr>
            <p:cNvPr id="34" name="Freeform 13">
              <a:extLst>
                <a:ext uri="{FF2B5EF4-FFF2-40B4-BE49-F238E27FC236}">
                  <a16:creationId xmlns:a16="http://schemas.microsoft.com/office/drawing/2014/main" id="{3554D19E-0456-4289-A867-BA3B4AA8F57C}"/>
                </a:ext>
              </a:extLst>
            </p:cNvPr>
            <p:cNvSpPr>
              <a:spLocks/>
            </p:cNvSpPr>
            <p:nvPr/>
          </p:nvSpPr>
          <p:spPr bwMode="auto">
            <a:xfrm>
              <a:off x="3354" y="1995"/>
              <a:ext cx="40"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2"/>
                    <a:pt x="0" y="26"/>
                  </a:cubicBezTo>
                  <a:cubicBezTo>
                    <a:pt x="0" y="41"/>
                    <a:pt x="12" y="53"/>
                    <a:pt x="27" y="53"/>
                  </a:cubicBezTo>
                  <a:cubicBezTo>
                    <a:pt x="42" y="53"/>
                    <a:pt x="53" y="41"/>
                    <a:pt x="53" y="26"/>
                  </a:cubicBezTo>
                  <a:cubicBezTo>
                    <a:pt x="53" y="12"/>
                    <a:pt x="42" y="0"/>
                    <a:pt x="27" y="0"/>
                  </a:cubicBezTo>
                  <a:close/>
                </a:path>
              </a:pathLst>
            </a:custGeom>
            <a:solidFill>
              <a:srgbClr val="4B53B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4">
              <a:extLst>
                <a:ext uri="{FF2B5EF4-FFF2-40B4-BE49-F238E27FC236}">
                  <a16:creationId xmlns:a16="http://schemas.microsoft.com/office/drawing/2014/main" id="{F9574891-FB2A-4BCB-9DF4-8EE90C9BEF86}"/>
                </a:ext>
              </a:extLst>
            </p:cNvPr>
            <p:cNvSpPr>
              <a:spLocks/>
            </p:cNvSpPr>
            <p:nvPr/>
          </p:nvSpPr>
          <p:spPr bwMode="auto">
            <a:xfrm>
              <a:off x="3272" y="1757"/>
              <a:ext cx="205" cy="218"/>
            </a:xfrm>
            <a:custGeom>
              <a:avLst/>
              <a:gdLst>
                <a:gd name="T0" fmla="*/ 244 w 276"/>
                <a:gd name="T1" fmla="*/ 265 h 292"/>
                <a:gd name="T2" fmla="*/ 244 w 276"/>
                <a:gd name="T3" fmla="*/ 265 h 292"/>
                <a:gd name="T4" fmla="*/ 244 w 276"/>
                <a:gd name="T5" fmla="*/ 132 h 292"/>
                <a:gd name="T6" fmla="*/ 236 w 276"/>
                <a:gd name="T7" fmla="*/ 90 h 292"/>
                <a:gd name="T8" fmla="*/ 213 w 276"/>
                <a:gd name="T9" fmla="*/ 57 h 292"/>
                <a:gd name="T10" fmla="*/ 179 w 276"/>
                <a:gd name="T11" fmla="*/ 34 h 292"/>
                <a:gd name="T12" fmla="*/ 164 w 276"/>
                <a:gd name="T13" fmla="*/ 29 h 292"/>
                <a:gd name="T14" fmla="*/ 164 w 276"/>
                <a:gd name="T15" fmla="*/ 27 h 292"/>
                <a:gd name="T16" fmla="*/ 138 w 276"/>
                <a:gd name="T17" fmla="*/ 0 h 292"/>
                <a:gd name="T18" fmla="*/ 111 w 276"/>
                <a:gd name="T19" fmla="*/ 27 h 292"/>
                <a:gd name="T20" fmla="*/ 111 w 276"/>
                <a:gd name="T21" fmla="*/ 29 h 292"/>
                <a:gd name="T22" fmla="*/ 96 w 276"/>
                <a:gd name="T23" fmla="*/ 34 h 292"/>
                <a:gd name="T24" fmla="*/ 63 w 276"/>
                <a:gd name="T25" fmla="*/ 57 h 292"/>
                <a:gd name="T26" fmla="*/ 40 w 276"/>
                <a:gd name="T27" fmla="*/ 90 h 292"/>
                <a:gd name="T28" fmla="*/ 31 w 276"/>
                <a:gd name="T29" fmla="*/ 132 h 292"/>
                <a:gd name="T30" fmla="*/ 31 w 276"/>
                <a:gd name="T31" fmla="*/ 265 h 292"/>
                <a:gd name="T32" fmla="*/ 0 w 276"/>
                <a:gd name="T33" fmla="*/ 265 h 292"/>
                <a:gd name="T34" fmla="*/ 0 w 276"/>
                <a:gd name="T35" fmla="*/ 292 h 292"/>
                <a:gd name="T36" fmla="*/ 31 w 276"/>
                <a:gd name="T37" fmla="*/ 292 h 292"/>
                <a:gd name="T38" fmla="*/ 244 w 276"/>
                <a:gd name="T39" fmla="*/ 292 h 292"/>
                <a:gd name="T40" fmla="*/ 276 w 276"/>
                <a:gd name="T41" fmla="*/ 292 h 292"/>
                <a:gd name="T42" fmla="*/ 276 w 276"/>
                <a:gd name="T43" fmla="*/ 265 h 292"/>
                <a:gd name="T44" fmla="*/ 244 w 276"/>
                <a:gd name="T45" fmla="*/ 26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6" h="292">
                  <a:moveTo>
                    <a:pt x="244" y="265"/>
                  </a:moveTo>
                  <a:lnTo>
                    <a:pt x="244" y="265"/>
                  </a:lnTo>
                  <a:lnTo>
                    <a:pt x="244" y="132"/>
                  </a:lnTo>
                  <a:cubicBezTo>
                    <a:pt x="244" y="117"/>
                    <a:pt x="242" y="103"/>
                    <a:pt x="236" y="90"/>
                  </a:cubicBezTo>
                  <a:cubicBezTo>
                    <a:pt x="230" y="78"/>
                    <a:pt x="223" y="66"/>
                    <a:pt x="213" y="57"/>
                  </a:cubicBezTo>
                  <a:cubicBezTo>
                    <a:pt x="203" y="47"/>
                    <a:pt x="192" y="39"/>
                    <a:pt x="179" y="34"/>
                  </a:cubicBezTo>
                  <a:cubicBezTo>
                    <a:pt x="174" y="32"/>
                    <a:pt x="169" y="30"/>
                    <a:pt x="164" y="29"/>
                  </a:cubicBezTo>
                  <a:cubicBezTo>
                    <a:pt x="164" y="28"/>
                    <a:pt x="164" y="28"/>
                    <a:pt x="164" y="27"/>
                  </a:cubicBezTo>
                  <a:cubicBezTo>
                    <a:pt x="164" y="12"/>
                    <a:pt x="153" y="0"/>
                    <a:pt x="138" y="0"/>
                  </a:cubicBezTo>
                  <a:cubicBezTo>
                    <a:pt x="123" y="0"/>
                    <a:pt x="111" y="12"/>
                    <a:pt x="111" y="27"/>
                  </a:cubicBezTo>
                  <a:cubicBezTo>
                    <a:pt x="111" y="28"/>
                    <a:pt x="111" y="28"/>
                    <a:pt x="111" y="29"/>
                  </a:cubicBezTo>
                  <a:cubicBezTo>
                    <a:pt x="106" y="30"/>
                    <a:pt x="101" y="32"/>
                    <a:pt x="96" y="34"/>
                  </a:cubicBezTo>
                  <a:cubicBezTo>
                    <a:pt x="83" y="39"/>
                    <a:pt x="72" y="47"/>
                    <a:pt x="63" y="57"/>
                  </a:cubicBezTo>
                  <a:cubicBezTo>
                    <a:pt x="53" y="66"/>
                    <a:pt x="45" y="78"/>
                    <a:pt x="40" y="90"/>
                  </a:cubicBezTo>
                  <a:cubicBezTo>
                    <a:pt x="34" y="103"/>
                    <a:pt x="31" y="117"/>
                    <a:pt x="31" y="132"/>
                  </a:cubicBezTo>
                  <a:lnTo>
                    <a:pt x="31" y="265"/>
                  </a:lnTo>
                  <a:lnTo>
                    <a:pt x="0" y="265"/>
                  </a:lnTo>
                  <a:lnTo>
                    <a:pt x="0" y="292"/>
                  </a:lnTo>
                  <a:lnTo>
                    <a:pt x="31" y="292"/>
                  </a:lnTo>
                  <a:lnTo>
                    <a:pt x="244" y="292"/>
                  </a:lnTo>
                  <a:lnTo>
                    <a:pt x="276" y="292"/>
                  </a:lnTo>
                  <a:lnTo>
                    <a:pt x="276" y="265"/>
                  </a:lnTo>
                  <a:lnTo>
                    <a:pt x="244" y="265"/>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6" name="TextBox 35">
            <a:extLst>
              <a:ext uri="{FF2B5EF4-FFF2-40B4-BE49-F238E27FC236}">
                <a16:creationId xmlns:a16="http://schemas.microsoft.com/office/drawing/2014/main" id="{7671D83D-9514-4163-AA6E-CA7BDBC386F8}"/>
              </a:ext>
            </a:extLst>
          </p:cNvPr>
          <p:cNvSpPr txBox="1"/>
          <p:nvPr/>
        </p:nvSpPr>
        <p:spPr>
          <a:xfrm>
            <a:off x="4384843" y="3114560"/>
            <a:ext cx="1808113" cy="241381"/>
          </a:xfrm>
          <a:prstGeom prst="rect">
            <a:avLst/>
          </a:prstGeom>
          <a:noFill/>
          <a:ln>
            <a:noFill/>
          </a:ln>
        </p:spPr>
        <p:txBody>
          <a:bodyPr wrap="square" lIns="0" tIns="0" bIns="0"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Segoe UI" charset="0"/>
                <a:cs typeface="Segoe UI" charset="0"/>
              </a:rPr>
              <a:t>Notifications</a:t>
            </a:r>
          </a:p>
        </p:txBody>
      </p:sp>
      <p:sp>
        <p:nvSpPr>
          <p:cNvPr id="37" name="Text Placeholder 43">
            <a:extLst>
              <a:ext uri="{FF2B5EF4-FFF2-40B4-BE49-F238E27FC236}">
                <a16:creationId xmlns:a16="http://schemas.microsoft.com/office/drawing/2014/main" id="{B70BEEF7-BEBB-458A-9F7B-F25920FD8496}"/>
              </a:ext>
            </a:extLst>
          </p:cNvPr>
          <p:cNvSpPr txBox="1">
            <a:spLocks/>
          </p:cNvSpPr>
          <p:nvPr/>
        </p:nvSpPr>
        <p:spPr>
          <a:xfrm>
            <a:off x="4384843" y="3413555"/>
            <a:ext cx="1765846" cy="359073"/>
          </a:xfrm>
          <a:prstGeom prst="rect">
            <a:avLst/>
          </a:prstGeom>
        </p:spPr>
        <p:txBody>
          <a:bodyPr wrap="square" lIns="0" tIns="0" rIns="89642" b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5870" rtl="0" eaLnBrk="1" fontAlgn="auto" latinLnBrk="0" hangingPunct="1">
              <a:lnSpc>
                <a:spcPts val="1369"/>
              </a:lnSpc>
              <a:spcBef>
                <a:spcPts val="1000"/>
              </a:spcBef>
              <a:spcAft>
                <a:spcPts val="0"/>
              </a:spcAft>
              <a:buClrTx/>
              <a:buSzTx/>
              <a:buFont typeface="Arial"/>
              <a:buNone/>
              <a:tabLst/>
              <a:defRPr/>
            </a:pPr>
            <a:r>
              <a:rPr kumimoji="0" lang="en-US" sz="1176" b="0" i="0" u="none" strike="noStrike" kern="1200" cap="none" spc="0" normalizeH="0" baseline="0" noProof="0">
                <a:ln>
                  <a:noFill/>
                </a:ln>
                <a:solidFill>
                  <a:srgbClr val="44546A"/>
                </a:solidFill>
                <a:effectLst/>
                <a:uLnTx/>
                <a:uFillTx/>
                <a:latin typeface="Segoe UI" charset="0"/>
                <a:ea typeface="Segoe UI" charset="0"/>
                <a:cs typeface="Segoe UI" charset="0"/>
              </a:rPr>
              <a:t>Post updates to channels via connectors</a:t>
            </a:r>
          </a:p>
        </p:txBody>
      </p:sp>
      <p:pic>
        <p:nvPicPr>
          <p:cNvPr id="38" name="Picture 37">
            <a:extLst>
              <a:ext uri="{FF2B5EF4-FFF2-40B4-BE49-F238E27FC236}">
                <a16:creationId xmlns:a16="http://schemas.microsoft.com/office/drawing/2014/main" id="{D103D86C-2643-4411-945A-F0FF1B604EF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708045" y="4160516"/>
            <a:ext cx="501397" cy="501397"/>
          </a:xfrm>
          <a:prstGeom prst="rect">
            <a:avLst/>
          </a:prstGeom>
        </p:spPr>
      </p:pic>
      <p:sp>
        <p:nvSpPr>
          <p:cNvPr id="39" name="TextBox 38">
            <a:extLst>
              <a:ext uri="{FF2B5EF4-FFF2-40B4-BE49-F238E27FC236}">
                <a16:creationId xmlns:a16="http://schemas.microsoft.com/office/drawing/2014/main" id="{EBFC6953-E7D7-46CB-ADB6-4094F1B8D2E8}"/>
              </a:ext>
            </a:extLst>
          </p:cNvPr>
          <p:cNvSpPr txBox="1"/>
          <p:nvPr/>
        </p:nvSpPr>
        <p:spPr>
          <a:xfrm>
            <a:off x="4384843" y="4106971"/>
            <a:ext cx="1711157" cy="241381"/>
          </a:xfrm>
          <a:prstGeom prst="rect">
            <a:avLst/>
          </a:prstGeom>
          <a:noFill/>
          <a:ln>
            <a:noFill/>
          </a:ln>
        </p:spPr>
        <p:txBody>
          <a:bodyPr wrap="square" lIns="0" tIns="0" bIns="0"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Segoe UI" charset="0"/>
                <a:cs typeface="Segoe UI" charset="0"/>
              </a:rPr>
              <a:t>Task modules</a:t>
            </a:r>
          </a:p>
        </p:txBody>
      </p:sp>
      <p:sp>
        <p:nvSpPr>
          <p:cNvPr id="40" name="Text Placeholder 43">
            <a:extLst>
              <a:ext uri="{FF2B5EF4-FFF2-40B4-BE49-F238E27FC236}">
                <a16:creationId xmlns:a16="http://schemas.microsoft.com/office/drawing/2014/main" id="{2CD17BB3-D24F-4B37-82BA-A8907C696704}"/>
              </a:ext>
            </a:extLst>
          </p:cNvPr>
          <p:cNvSpPr txBox="1">
            <a:spLocks/>
          </p:cNvSpPr>
          <p:nvPr/>
        </p:nvSpPr>
        <p:spPr>
          <a:xfrm>
            <a:off x="4412384" y="4384678"/>
            <a:ext cx="1880076" cy="359073"/>
          </a:xfrm>
          <a:prstGeom prst="rect">
            <a:avLst/>
          </a:prstGeom>
        </p:spPr>
        <p:txBody>
          <a:bodyPr wrap="square" lIns="0" tIns="0" rIns="89642" b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5870" rtl="0" eaLnBrk="1" fontAlgn="auto" latinLnBrk="0" hangingPunct="1">
              <a:lnSpc>
                <a:spcPts val="1369"/>
              </a:lnSpc>
              <a:spcBef>
                <a:spcPts val="1000"/>
              </a:spcBef>
              <a:spcAft>
                <a:spcPts val="0"/>
              </a:spcAft>
              <a:buClrTx/>
              <a:buSzTx/>
              <a:buFont typeface="Arial"/>
              <a:buNone/>
              <a:tabLst/>
              <a:defRPr/>
            </a:pPr>
            <a:r>
              <a:rPr kumimoji="0" lang="en-US" sz="118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Initiate and complete tasks or display information</a:t>
            </a:r>
            <a:endParaRPr kumimoji="0" lang="en-US" sz="1180" b="0" i="0" u="none" strike="noStrike" kern="1200" cap="none" spc="0" normalizeH="0" baseline="0" noProof="0">
              <a:ln>
                <a:noFill/>
              </a:ln>
              <a:solidFill>
                <a:srgbClr val="44546A"/>
              </a:solidFill>
              <a:effectLst/>
              <a:uLnTx/>
              <a:uFillTx/>
              <a:latin typeface="Segoe UI" charset="0"/>
              <a:ea typeface="Segoe UI" charset="0"/>
              <a:cs typeface="Segoe UI" charset="0"/>
            </a:endParaRPr>
          </a:p>
        </p:txBody>
      </p:sp>
      <p:cxnSp>
        <p:nvCxnSpPr>
          <p:cNvPr id="41" name="Straight Connector 40">
            <a:extLst>
              <a:ext uri="{FF2B5EF4-FFF2-40B4-BE49-F238E27FC236}">
                <a16:creationId xmlns:a16="http://schemas.microsoft.com/office/drawing/2014/main" id="{588C89A8-9198-4B1F-A20B-8465C84D9941}"/>
              </a:ext>
              <a:ext uri="{C183D7F6-B498-43B3-948B-1728B52AA6E4}">
                <adec:decorative xmlns:adec="http://schemas.microsoft.com/office/drawing/2017/decorative" val="1"/>
              </a:ext>
            </a:extLst>
          </p:cNvPr>
          <p:cNvCxnSpPr>
            <a:cxnSpLocks/>
          </p:cNvCxnSpPr>
          <p:nvPr/>
        </p:nvCxnSpPr>
        <p:spPr>
          <a:xfrm>
            <a:off x="466636" y="5208777"/>
            <a:ext cx="5658846" cy="0"/>
          </a:xfrm>
          <a:prstGeom prst="line">
            <a:avLst/>
          </a:prstGeom>
          <a:ln w="19050">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21C25E4-C15C-4D4D-897E-915456759F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6635" y="5547343"/>
            <a:ext cx="501398" cy="434805"/>
          </a:xfrm>
          <a:prstGeom prst="rect">
            <a:avLst/>
          </a:prstGeom>
        </p:spPr>
      </p:pic>
      <p:sp>
        <p:nvSpPr>
          <p:cNvPr id="43" name="TextBox 42">
            <a:extLst>
              <a:ext uri="{FF2B5EF4-FFF2-40B4-BE49-F238E27FC236}">
                <a16:creationId xmlns:a16="http://schemas.microsoft.com/office/drawing/2014/main" id="{7444BFB1-E666-4125-863C-56FD0C84AD7B}"/>
              </a:ext>
            </a:extLst>
          </p:cNvPr>
          <p:cNvSpPr txBox="1"/>
          <p:nvPr/>
        </p:nvSpPr>
        <p:spPr>
          <a:xfrm>
            <a:off x="1282975" y="5470721"/>
            <a:ext cx="2154679" cy="241381"/>
          </a:xfrm>
          <a:prstGeom prst="rect">
            <a:avLst/>
          </a:prstGeom>
          <a:noFill/>
          <a:ln>
            <a:noFill/>
          </a:ln>
        </p:spPr>
        <p:txBody>
          <a:bodyPr wrap="square" lIns="0" tIns="0" bIns="0"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Segoe UI" charset="0"/>
                <a:cs typeface="Segoe UI" charset="0"/>
              </a:rPr>
              <a:t>Microsoft Graph</a:t>
            </a:r>
          </a:p>
        </p:txBody>
      </p:sp>
      <p:sp>
        <p:nvSpPr>
          <p:cNvPr id="44" name="Text Placeholder 43">
            <a:extLst>
              <a:ext uri="{FF2B5EF4-FFF2-40B4-BE49-F238E27FC236}">
                <a16:creationId xmlns:a16="http://schemas.microsoft.com/office/drawing/2014/main" id="{C96ACC5C-0B94-4D73-A3A0-22AED9097571}"/>
              </a:ext>
            </a:extLst>
          </p:cNvPr>
          <p:cNvSpPr txBox="1">
            <a:spLocks/>
          </p:cNvSpPr>
          <p:nvPr/>
        </p:nvSpPr>
        <p:spPr>
          <a:xfrm>
            <a:off x="1282974" y="5750052"/>
            <a:ext cx="5061606" cy="359073"/>
          </a:xfrm>
          <a:prstGeom prst="rect">
            <a:avLst/>
          </a:prstGeom>
        </p:spPr>
        <p:txBody>
          <a:bodyPr lIns="0" tIns="0" rIns="89642" bIns="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5870" rtl="0" eaLnBrk="1" fontAlgn="auto" latinLnBrk="0" hangingPunct="1">
              <a:lnSpc>
                <a:spcPts val="1369"/>
              </a:lnSpc>
              <a:spcBef>
                <a:spcPts val="1000"/>
              </a:spcBef>
              <a:spcAft>
                <a:spcPts val="0"/>
              </a:spcAft>
              <a:buClrTx/>
              <a:buSzTx/>
              <a:buFont typeface="Arial"/>
              <a:buNone/>
              <a:tabLst/>
              <a:defRPr/>
            </a:pPr>
            <a:r>
              <a:rPr kumimoji="0" lang="en-US" sz="1176" b="0" i="0" u="none" strike="noStrike" kern="1200" cap="none" spc="0" normalizeH="0" baseline="0" noProof="0">
                <a:ln>
                  <a:noFill/>
                </a:ln>
                <a:solidFill>
                  <a:srgbClr val="44546A"/>
                </a:solidFill>
                <a:effectLst/>
                <a:uLnTx/>
                <a:uFillTx/>
                <a:latin typeface="Segoe UI" charset="0"/>
                <a:ea typeface="Segoe UI" charset="0"/>
                <a:cs typeface="Segoe UI" charset="0"/>
              </a:rPr>
              <a:t>Power your apps using Graph. Build intelligence and connect to data that drives productivity</a:t>
            </a:r>
          </a:p>
        </p:txBody>
      </p:sp>
      <p:sp>
        <p:nvSpPr>
          <p:cNvPr id="45" name="Rectangle 44">
            <a:extLst>
              <a:ext uri="{FF2B5EF4-FFF2-40B4-BE49-F238E27FC236}">
                <a16:creationId xmlns:a16="http://schemas.microsoft.com/office/drawing/2014/main" id="{A485B521-10DB-4078-9B3F-1BE25B9B1FC9}"/>
              </a:ext>
              <a:ext uri="{C183D7F6-B498-43B3-948B-1728B52AA6E4}">
                <adec:decorative xmlns:adec="http://schemas.microsoft.com/office/drawing/2017/decorative" val="1"/>
              </a:ext>
            </a:extLst>
          </p:cNvPr>
          <p:cNvSpPr/>
          <p:nvPr/>
        </p:nvSpPr>
        <p:spPr bwMode="auto">
          <a:xfrm>
            <a:off x="7593041" y="1380196"/>
            <a:ext cx="4168243" cy="4331897"/>
          </a:xfrm>
          <a:prstGeom prst="rect">
            <a:avLst/>
          </a:prstGeom>
          <a:solidFill>
            <a:schemeClr val="bg2"/>
          </a:solidFill>
          <a:ln w="10795" cap="flat" cmpd="sng" algn="ctr">
            <a:noFill/>
            <a:prstDash val="solid"/>
          </a:ln>
          <a:effectLst>
            <a:outerShdw blurRad="177800" sx="101000" sy="101000" algn="tl" rotWithShape="0">
              <a:prstClr val="black">
                <a:alpha val="30000"/>
              </a:prstClr>
            </a:outerShdw>
          </a:effectLst>
        </p:spPr>
        <p:txBody>
          <a:bodyPr vert="horz" wrap="square" lIns="0" tIns="53747" rIns="0" bIns="53747" numCol="1" rtlCol="0" anchor="ctr" anchorCtr="0" compatLnSpc="1">
            <a:prstTxWarp prst="textNoShape">
              <a:avLst/>
            </a:prstTxWarp>
          </a:bodyPr>
          <a:lstStyle/>
          <a:p>
            <a:pPr marL="0" marR="0" lvl="0" indent="0" algn="ctr" defTabSz="1074317"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3C3C41"/>
              </a:solidFill>
              <a:effectLst/>
              <a:uLnTx/>
              <a:uFillTx/>
              <a:latin typeface="Segoe UI Semilight"/>
              <a:ea typeface="+mn-ea"/>
              <a:cs typeface="+mn-cs"/>
            </a:endParaRPr>
          </a:p>
        </p:txBody>
      </p:sp>
      <p:sp>
        <p:nvSpPr>
          <p:cNvPr id="46" name="TextBox 45">
            <a:extLst>
              <a:ext uri="{FF2B5EF4-FFF2-40B4-BE49-F238E27FC236}">
                <a16:creationId xmlns:a16="http://schemas.microsoft.com/office/drawing/2014/main" id="{DC614EAD-825F-4F0A-86E6-D6CC7D6E99F2}"/>
              </a:ext>
            </a:extLst>
          </p:cNvPr>
          <p:cNvSpPr txBox="1"/>
          <p:nvPr/>
        </p:nvSpPr>
        <p:spPr>
          <a:xfrm>
            <a:off x="8017362" y="1686276"/>
            <a:ext cx="3496019" cy="362072"/>
          </a:xfrm>
          <a:prstGeom prst="rect">
            <a:avLst/>
          </a:prstGeom>
          <a:noFill/>
          <a:ln>
            <a:noFill/>
          </a:ln>
        </p:spPr>
        <p:txBody>
          <a:bodyPr wrap="square" lIns="0"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4472C4">
                    <a:lumMod val="50000"/>
                  </a:srgbClr>
                </a:solidFill>
                <a:effectLst/>
                <a:uLnTx/>
                <a:uFillTx/>
                <a:latin typeface="Calibri Light" panose="020F0302020204030204"/>
                <a:ea typeface="Segoe UI" charset="0"/>
                <a:cs typeface="Segoe UI" charset="0"/>
              </a:rPr>
              <a:t>Distribute and manage your app</a:t>
            </a:r>
          </a:p>
        </p:txBody>
      </p:sp>
      <p:grpSp>
        <p:nvGrpSpPr>
          <p:cNvPr id="47" name="Group 4">
            <a:extLst>
              <a:ext uri="{FF2B5EF4-FFF2-40B4-BE49-F238E27FC236}">
                <a16:creationId xmlns:a16="http://schemas.microsoft.com/office/drawing/2014/main" id="{CFF2DCA3-2C17-45E0-839F-3B4E7871A252}"/>
              </a:ext>
              <a:ext uri="{C183D7F6-B498-43B3-948B-1728B52AA6E4}">
                <adec:decorative xmlns:adec="http://schemas.microsoft.com/office/drawing/2017/decorative" val="1"/>
              </a:ext>
            </a:extLst>
          </p:cNvPr>
          <p:cNvGrpSpPr>
            <a:grpSpLocks noChangeAspect="1"/>
          </p:cNvGrpSpPr>
          <p:nvPr/>
        </p:nvGrpSpPr>
        <p:grpSpPr bwMode="auto">
          <a:xfrm>
            <a:off x="8017362" y="2256398"/>
            <a:ext cx="581178" cy="560271"/>
            <a:chOff x="8369" y="983"/>
            <a:chExt cx="278" cy="268"/>
          </a:xfrm>
        </p:grpSpPr>
        <p:sp>
          <p:nvSpPr>
            <p:cNvPr id="48" name="Freeform 5">
              <a:extLst>
                <a:ext uri="{FF2B5EF4-FFF2-40B4-BE49-F238E27FC236}">
                  <a16:creationId xmlns:a16="http://schemas.microsoft.com/office/drawing/2014/main" id="{9FC32F37-7900-41CF-8CEA-1FE0838DAED5}"/>
                </a:ext>
              </a:extLst>
            </p:cNvPr>
            <p:cNvSpPr>
              <a:spLocks/>
            </p:cNvSpPr>
            <p:nvPr/>
          </p:nvSpPr>
          <p:spPr bwMode="auto">
            <a:xfrm>
              <a:off x="8462" y="983"/>
              <a:ext cx="93" cy="103"/>
            </a:xfrm>
            <a:custGeom>
              <a:avLst/>
              <a:gdLst>
                <a:gd name="T0" fmla="*/ 126 w 126"/>
                <a:gd name="T1" fmla="*/ 76 h 139"/>
                <a:gd name="T2" fmla="*/ 126 w 126"/>
                <a:gd name="T3" fmla="*/ 76 h 139"/>
                <a:gd name="T4" fmla="*/ 107 w 126"/>
                <a:gd name="T5" fmla="*/ 57 h 139"/>
                <a:gd name="T6" fmla="*/ 76 w 126"/>
                <a:gd name="T7" fmla="*/ 88 h 139"/>
                <a:gd name="T8" fmla="*/ 76 w 126"/>
                <a:gd name="T9" fmla="*/ 0 h 139"/>
                <a:gd name="T10" fmla="*/ 50 w 126"/>
                <a:gd name="T11" fmla="*/ 0 h 139"/>
                <a:gd name="T12" fmla="*/ 50 w 126"/>
                <a:gd name="T13" fmla="*/ 88 h 139"/>
                <a:gd name="T14" fmla="*/ 19 w 126"/>
                <a:gd name="T15" fmla="*/ 57 h 139"/>
                <a:gd name="T16" fmla="*/ 0 w 126"/>
                <a:gd name="T17" fmla="*/ 76 h 139"/>
                <a:gd name="T18" fmla="*/ 63 w 126"/>
                <a:gd name="T19" fmla="*/ 139 h 139"/>
                <a:gd name="T20" fmla="*/ 126 w 126"/>
                <a:gd name="T21" fmla="*/ 7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9">
                  <a:moveTo>
                    <a:pt x="126" y="76"/>
                  </a:moveTo>
                  <a:lnTo>
                    <a:pt x="126" y="76"/>
                  </a:lnTo>
                  <a:lnTo>
                    <a:pt x="107" y="57"/>
                  </a:lnTo>
                  <a:lnTo>
                    <a:pt x="76" y="88"/>
                  </a:lnTo>
                  <a:lnTo>
                    <a:pt x="76" y="0"/>
                  </a:lnTo>
                  <a:lnTo>
                    <a:pt x="50" y="0"/>
                  </a:lnTo>
                  <a:lnTo>
                    <a:pt x="50" y="88"/>
                  </a:lnTo>
                  <a:lnTo>
                    <a:pt x="19" y="57"/>
                  </a:lnTo>
                  <a:lnTo>
                    <a:pt x="0" y="76"/>
                  </a:lnTo>
                  <a:lnTo>
                    <a:pt x="63" y="139"/>
                  </a:lnTo>
                  <a:lnTo>
                    <a:pt x="126" y="76"/>
                  </a:lnTo>
                  <a:close/>
                </a:path>
              </a:pathLst>
            </a:custGeom>
            <a:solidFill>
              <a:srgbClr val="4B53B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6">
              <a:extLst>
                <a:ext uri="{FF2B5EF4-FFF2-40B4-BE49-F238E27FC236}">
                  <a16:creationId xmlns:a16="http://schemas.microsoft.com/office/drawing/2014/main" id="{43A2C8A4-293C-4375-BF24-BAD2D705171A}"/>
                </a:ext>
              </a:extLst>
            </p:cNvPr>
            <p:cNvSpPr>
              <a:spLocks/>
            </p:cNvSpPr>
            <p:nvPr/>
          </p:nvSpPr>
          <p:spPr bwMode="auto">
            <a:xfrm>
              <a:off x="8469" y="1103"/>
              <a:ext cx="79" cy="79"/>
            </a:xfrm>
            <a:custGeom>
              <a:avLst/>
              <a:gdLst>
                <a:gd name="T0" fmla="*/ 53 w 106"/>
                <a:gd name="T1" fmla="*/ 0 h 106"/>
                <a:gd name="T2" fmla="*/ 53 w 106"/>
                <a:gd name="T3" fmla="*/ 0 h 106"/>
                <a:gd name="T4" fmla="*/ 31 w 106"/>
                <a:gd name="T5" fmla="*/ 5 h 106"/>
                <a:gd name="T6" fmla="*/ 0 w 106"/>
                <a:gd name="T7" fmla="*/ 53 h 106"/>
                <a:gd name="T8" fmla="*/ 53 w 106"/>
                <a:gd name="T9" fmla="*/ 106 h 106"/>
                <a:gd name="T10" fmla="*/ 106 w 106"/>
                <a:gd name="T11" fmla="*/ 53 h 106"/>
                <a:gd name="T12" fmla="*/ 75 w 106"/>
                <a:gd name="T13" fmla="*/ 5 h 106"/>
                <a:gd name="T14" fmla="*/ 53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0"/>
                  </a:moveTo>
                  <a:lnTo>
                    <a:pt x="53" y="0"/>
                  </a:lnTo>
                  <a:cubicBezTo>
                    <a:pt x="45" y="0"/>
                    <a:pt x="38" y="2"/>
                    <a:pt x="31" y="5"/>
                  </a:cubicBezTo>
                  <a:cubicBezTo>
                    <a:pt x="12" y="13"/>
                    <a:pt x="0" y="31"/>
                    <a:pt x="0" y="53"/>
                  </a:cubicBezTo>
                  <a:cubicBezTo>
                    <a:pt x="0" y="83"/>
                    <a:pt x="23" y="106"/>
                    <a:pt x="53" y="106"/>
                  </a:cubicBezTo>
                  <a:cubicBezTo>
                    <a:pt x="82" y="106"/>
                    <a:pt x="106" y="83"/>
                    <a:pt x="106" y="53"/>
                  </a:cubicBezTo>
                  <a:cubicBezTo>
                    <a:pt x="106" y="31"/>
                    <a:pt x="93" y="13"/>
                    <a:pt x="75" y="5"/>
                  </a:cubicBezTo>
                  <a:cubicBezTo>
                    <a:pt x="68" y="2"/>
                    <a:pt x="61"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7">
              <a:extLst>
                <a:ext uri="{FF2B5EF4-FFF2-40B4-BE49-F238E27FC236}">
                  <a16:creationId xmlns:a16="http://schemas.microsoft.com/office/drawing/2014/main" id="{0D14B2AE-E843-402D-B139-55DD8D3B3ADB}"/>
                </a:ext>
              </a:extLst>
            </p:cNvPr>
            <p:cNvSpPr>
              <a:spLocks/>
            </p:cNvSpPr>
            <p:nvPr/>
          </p:nvSpPr>
          <p:spPr bwMode="auto">
            <a:xfrm>
              <a:off x="8583" y="1033"/>
              <a:ext cx="49" cy="50"/>
            </a:xfrm>
            <a:custGeom>
              <a:avLst/>
              <a:gdLst>
                <a:gd name="T0" fmla="*/ 33 w 66"/>
                <a:gd name="T1" fmla="*/ 67 h 67"/>
                <a:gd name="T2" fmla="*/ 33 w 66"/>
                <a:gd name="T3" fmla="*/ 67 h 67"/>
                <a:gd name="T4" fmla="*/ 66 w 66"/>
                <a:gd name="T5" fmla="*/ 34 h 67"/>
                <a:gd name="T6" fmla="*/ 33 w 66"/>
                <a:gd name="T7" fmla="*/ 0 h 67"/>
                <a:gd name="T8" fmla="*/ 0 w 66"/>
                <a:gd name="T9" fmla="*/ 34 h 67"/>
                <a:gd name="T10" fmla="*/ 33 w 66"/>
                <a:gd name="T11" fmla="*/ 67 h 67"/>
              </a:gdLst>
              <a:ahLst/>
              <a:cxnLst>
                <a:cxn ang="0">
                  <a:pos x="T0" y="T1"/>
                </a:cxn>
                <a:cxn ang="0">
                  <a:pos x="T2" y="T3"/>
                </a:cxn>
                <a:cxn ang="0">
                  <a:pos x="T4" y="T5"/>
                </a:cxn>
                <a:cxn ang="0">
                  <a:pos x="T6" y="T7"/>
                </a:cxn>
                <a:cxn ang="0">
                  <a:pos x="T8" y="T9"/>
                </a:cxn>
                <a:cxn ang="0">
                  <a:pos x="T10" y="T11"/>
                </a:cxn>
              </a:cxnLst>
              <a:rect l="0" t="0" r="r" b="b"/>
              <a:pathLst>
                <a:path w="66" h="67">
                  <a:moveTo>
                    <a:pt x="33" y="67"/>
                  </a:moveTo>
                  <a:lnTo>
                    <a:pt x="33" y="67"/>
                  </a:lnTo>
                  <a:cubicBezTo>
                    <a:pt x="52" y="67"/>
                    <a:pt x="66" y="52"/>
                    <a:pt x="66" y="34"/>
                  </a:cubicBezTo>
                  <a:cubicBezTo>
                    <a:pt x="66"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8">
              <a:extLst>
                <a:ext uri="{FF2B5EF4-FFF2-40B4-BE49-F238E27FC236}">
                  <a16:creationId xmlns:a16="http://schemas.microsoft.com/office/drawing/2014/main" id="{6C10823A-C5EA-4004-BA95-E96F508BEBA7}"/>
                </a:ext>
              </a:extLst>
            </p:cNvPr>
            <p:cNvSpPr>
              <a:spLocks/>
            </p:cNvSpPr>
            <p:nvPr/>
          </p:nvSpPr>
          <p:spPr bwMode="auto">
            <a:xfrm>
              <a:off x="8568" y="1092"/>
              <a:ext cx="79" cy="40"/>
            </a:xfrm>
            <a:custGeom>
              <a:avLst/>
              <a:gdLst>
                <a:gd name="T0" fmla="*/ 53 w 106"/>
                <a:gd name="T1" fmla="*/ 0 h 53"/>
                <a:gd name="T2" fmla="*/ 53 w 106"/>
                <a:gd name="T3" fmla="*/ 0 h 53"/>
                <a:gd name="T4" fmla="*/ 0 w 106"/>
                <a:gd name="T5" fmla="*/ 53 h 53"/>
                <a:gd name="T6" fmla="*/ 106 w 106"/>
                <a:gd name="T7" fmla="*/ 53 h 53"/>
                <a:gd name="T8" fmla="*/ 53 w 106"/>
                <a:gd name="T9" fmla="*/ 0 h 53"/>
              </a:gdLst>
              <a:ahLst/>
              <a:cxnLst>
                <a:cxn ang="0">
                  <a:pos x="T0" y="T1"/>
                </a:cxn>
                <a:cxn ang="0">
                  <a:pos x="T2" y="T3"/>
                </a:cxn>
                <a:cxn ang="0">
                  <a:pos x="T4" y="T5"/>
                </a:cxn>
                <a:cxn ang="0">
                  <a:pos x="T6" y="T7"/>
                </a:cxn>
                <a:cxn ang="0">
                  <a:pos x="T8" y="T9"/>
                </a:cxn>
              </a:cxnLst>
              <a:rect l="0" t="0" r="r" b="b"/>
              <a:pathLst>
                <a:path w="106" h="53">
                  <a:moveTo>
                    <a:pt x="53" y="0"/>
                  </a:moveTo>
                  <a:lnTo>
                    <a:pt x="53" y="0"/>
                  </a:lnTo>
                  <a:cubicBezTo>
                    <a:pt x="24" y="0"/>
                    <a:pt x="0" y="24"/>
                    <a:pt x="0" y="53"/>
                  </a:cubicBezTo>
                  <a:lnTo>
                    <a:pt x="106" y="53"/>
                  </a:lnTo>
                  <a:cubicBezTo>
                    <a:pt x="106" y="24"/>
                    <a:pt x="83"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9">
              <a:extLst>
                <a:ext uri="{FF2B5EF4-FFF2-40B4-BE49-F238E27FC236}">
                  <a16:creationId xmlns:a16="http://schemas.microsoft.com/office/drawing/2014/main" id="{90A0EFB6-131A-4FDF-9360-39BD2132CF65}"/>
                </a:ext>
              </a:extLst>
            </p:cNvPr>
            <p:cNvSpPr>
              <a:spLocks/>
            </p:cNvSpPr>
            <p:nvPr/>
          </p:nvSpPr>
          <p:spPr bwMode="auto">
            <a:xfrm>
              <a:off x="8384" y="1033"/>
              <a:ext cx="50" cy="50"/>
            </a:xfrm>
            <a:custGeom>
              <a:avLst/>
              <a:gdLst>
                <a:gd name="T0" fmla="*/ 33 w 67"/>
                <a:gd name="T1" fmla="*/ 67 h 67"/>
                <a:gd name="T2" fmla="*/ 33 w 67"/>
                <a:gd name="T3" fmla="*/ 67 h 67"/>
                <a:gd name="T4" fmla="*/ 67 w 67"/>
                <a:gd name="T5" fmla="*/ 34 h 67"/>
                <a:gd name="T6" fmla="*/ 33 w 67"/>
                <a:gd name="T7" fmla="*/ 0 h 67"/>
                <a:gd name="T8" fmla="*/ 0 w 67"/>
                <a:gd name="T9" fmla="*/ 34 h 67"/>
                <a:gd name="T10" fmla="*/ 33 w 67"/>
                <a:gd name="T11" fmla="*/ 67 h 67"/>
              </a:gdLst>
              <a:ahLst/>
              <a:cxnLst>
                <a:cxn ang="0">
                  <a:pos x="T0" y="T1"/>
                </a:cxn>
                <a:cxn ang="0">
                  <a:pos x="T2" y="T3"/>
                </a:cxn>
                <a:cxn ang="0">
                  <a:pos x="T4" y="T5"/>
                </a:cxn>
                <a:cxn ang="0">
                  <a:pos x="T6" y="T7"/>
                </a:cxn>
                <a:cxn ang="0">
                  <a:pos x="T8" y="T9"/>
                </a:cxn>
                <a:cxn ang="0">
                  <a:pos x="T10" y="T11"/>
                </a:cxn>
              </a:cxnLst>
              <a:rect l="0" t="0" r="r" b="b"/>
              <a:pathLst>
                <a:path w="67" h="67">
                  <a:moveTo>
                    <a:pt x="33" y="67"/>
                  </a:moveTo>
                  <a:lnTo>
                    <a:pt x="33" y="67"/>
                  </a:lnTo>
                  <a:cubicBezTo>
                    <a:pt x="52" y="67"/>
                    <a:pt x="67" y="52"/>
                    <a:pt x="67" y="34"/>
                  </a:cubicBezTo>
                  <a:cubicBezTo>
                    <a:pt x="67"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0">
              <a:extLst>
                <a:ext uri="{FF2B5EF4-FFF2-40B4-BE49-F238E27FC236}">
                  <a16:creationId xmlns:a16="http://schemas.microsoft.com/office/drawing/2014/main" id="{E6D6E904-065C-4366-9ABA-CFF7A7B98728}"/>
                </a:ext>
              </a:extLst>
            </p:cNvPr>
            <p:cNvSpPr>
              <a:spLocks/>
            </p:cNvSpPr>
            <p:nvPr/>
          </p:nvSpPr>
          <p:spPr bwMode="auto">
            <a:xfrm>
              <a:off x="8369" y="1092"/>
              <a:ext cx="80" cy="40"/>
            </a:xfrm>
            <a:custGeom>
              <a:avLst/>
              <a:gdLst>
                <a:gd name="T0" fmla="*/ 53 w 107"/>
                <a:gd name="T1" fmla="*/ 0 h 53"/>
                <a:gd name="T2" fmla="*/ 53 w 107"/>
                <a:gd name="T3" fmla="*/ 0 h 53"/>
                <a:gd name="T4" fmla="*/ 0 w 107"/>
                <a:gd name="T5" fmla="*/ 53 h 53"/>
                <a:gd name="T6" fmla="*/ 107 w 107"/>
                <a:gd name="T7" fmla="*/ 53 h 53"/>
                <a:gd name="T8" fmla="*/ 53 w 107"/>
                <a:gd name="T9" fmla="*/ 0 h 53"/>
              </a:gdLst>
              <a:ahLst/>
              <a:cxnLst>
                <a:cxn ang="0">
                  <a:pos x="T0" y="T1"/>
                </a:cxn>
                <a:cxn ang="0">
                  <a:pos x="T2" y="T3"/>
                </a:cxn>
                <a:cxn ang="0">
                  <a:pos x="T4" y="T5"/>
                </a:cxn>
                <a:cxn ang="0">
                  <a:pos x="T6" y="T7"/>
                </a:cxn>
                <a:cxn ang="0">
                  <a:pos x="T8" y="T9"/>
                </a:cxn>
              </a:cxnLst>
              <a:rect l="0" t="0" r="r" b="b"/>
              <a:pathLst>
                <a:path w="107" h="53">
                  <a:moveTo>
                    <a:pt x="53" y="0"/>
                  </a:moveTo>
                  <a:lnTo>
                    <a:pt x="53" y="0"/>
                  </a:lnTo>
                  <a:cubicBezTo>
                    <a:pt x="24" y="0"/>
                    <a:pt x="0" y="24"/>
                    <a:pt x="0" y="53"/>
                  </a:cubicBezTo>
                  <a:lnTo>
                    <a:pt x="107" y="53"/>
                  </a:lnTo>
                  <a:cubicBezTo>
                    <a:pt x="107" y="24"/>
                    <a:pt x="83" y="0"/>
                    <a:pt x="53"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1">
              <a:extLst>
                <a:ext uri="{FF2B5EF4-FFF2-40B4-BE49-F238E27FC236}">
                  <a16:creationId xmlns:a16="http://schemas.microsoft.com/office/drawing/2014/main" id="{F0E787A8-ED1E-4BEC-8748-FE8C8D714A4A}"/>
                </a:ext>
              </a:extLst>
            </p:cNvPr>
            <p:cNvSpPr>
              <a:spLocks/>
            </p:cNvSpPr>
            <p:nvPr/>
          </p:nvSpPr>
          <p:spPr bwMode="auto">
            <a:xfrm>
              <a:off x="8449" y="1191"/>
              <a:ext cx="119" cy="60"/>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 name="Text Placeholder 43">
            <a:extLst>
              <a:ext uri="{FF2B5EF4-FFF2-40B4-BE49-F238E27FC236}">
                <a16:creationId xmlns:a16="http://schemas.microsoft.com/office/drawing/2014/main" id="{34EF0CCC-9F40-4F3E-B965-F7716DFEC19A}"/>
              </a:ext>
            </a:extLst>
          </p:cNvPr>
          <p:cNvSpPr txBox="1">
            <a:spLocks/>
          </p:cNvSpPr>
          <p:nvPr/>
        </p:nvSpPr>
        <p:spPr>
          <a:xfrm>
            <a:off x="8885198" y="2158133"/>
            <a:ext cx="2577980" cy="75680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588"/>
              </a:spcBef>
              <a:spcAft>
                <a:spcPts val="0"/>
              </a:spcAft>
              <a:buClrTx/>
              <a:buSzTx/>
              <a:buFont typeface="Arial"/>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mn-ea"/>
                <a:cs typeface="Segoe UI" charset="0"/>
              </a:rPr>
              <a:t>Enterprise Developers</a:t>
            </a:r>
          </a:p>
          <a:p>
            <a:pPr marL="0" marR="0" lvl="0" indent="0" algn="l" defTabSz="895870" rtl="0" eaLnBrk="1" fontAlgn="auto" latinLnBrk="0" hangingPunct="1">
              <a:lnSpc>
                <a:spcPct val="100000"/>
              </a:lnSpc>
              <a:spcBef>
                <a:spcPts val="588"/>
              </a:spcBef>
              <a:spcAft>
                <a:spcPts val="0"/>
              </a:spcAft>
              <a:buClrTx/>
              <a:buSzTx/>
              <a:buFont typeface="Arial"/>
              <a:buNone/>
              <a:tabLst/>
              <a:defRPr/>
            </a:pPr>
            <a:r>
              <a:rPr kumimoji="0" lang="en-US" sz="1176" b="0" i="0" u="none" strike="noStrike" kern="1200" cap="none" spc="0" normalizeH="0" baseline="0" noProof="0">
                <a:ln>
                  <a:noFill/>
                </a:ln>
                <a:solidFill>
                  <a:srgbClr val="44546A"/>
                </a:solidFill>
                <a:effectLst/>
                <a:uLnTx/>
                <a:uFillTx/>
                <a:latin typeface="Segoe UI" charset="0"/>
                <a:ea typeface="+mn-ea"/>
                <a:cs typeface="Segoe UI" charset="0"/>
              </a:rPr>
              <a:t>Upload to your organization’s app catalog</a:t>
            </a:r>
          </a:p>
        </p:txBody>
      </p:sp>
      <p:grpSp>
        <p:nvGrpSpPr>
          <p:cNvPr id="56" name="Group 9">
            <a:extLst>
              <a:ext uri="{FF2B5EF4-FFF2-40B4-BE49-F238E27FC236}">
                <a16:creationId xmlns:a16="http://schemas.microsoft.com/office/drawing/2014/main" id="{98F2C7E1-A968-4086-9B3C-E55795A6E7D1}"/>
              </a:ext>
              <a:ext uri="{C183D7F6-B498-43B3-948B-1728B52AA6E4}">
                <adec:decorative xmlns:adec="http://schemas.microsoft.com/office/drawing/2017/decorative" val="1"/>
              </a:ext>
            </a:extLst>
          </p:cNvPr>
          <p:cNvGrpSpPr>
            <a:grpSpLocks noChangeAspect="1"/>
          </p:cNvGrpSpPr>
          <p:nvPr/>
        </p:nvGrpSpPr>
        <p:grpSpPr bwMode="auto">
          <a:xfrm>
            <a:off x="8061277" y="3223741"/>
            <a:ext cx="493345" cy="432649"/>
            <a:chOff x="3142" y="4046"/>
            <a:chExt cx="317" cy="278"/>
          </a:xfrm>
        </p:grpSpPr>
        <p:sp>
          <p:nvSpPr>
            <p:cNvPr id="57" name="Freeform 10">
              <a:extLst>
                <a:ext uri="{FF2B5EF4-FFF2-40B4-BE49-F238E27FC236}">
                  <a16:creationId xmlns:a16="http://schemas.microsoft.com/office/drawing/2014/main" id="{E1A8865F-F3F8-4F6F-A044-69C694B6B0F5}"/>
                </a:ext>
              </a:extLst>
            </p:cNvPr>
            <p:cNvSpPr>
              <a:spLocks/>
            </p:cNvSpPr>
            <p:nvPr/>
          </p:nvSpPr>
          <p:spPr bwMode="auto">
            <a:xfrm>
              <a:off x="3241" y="4294"/>
              <a:ext cx="19" cy="11"/>
            </a:xfrm>
            <a:custGeom>
              <a:avLst/>
              <a:gdLst>
                <a:gd name="T0" fmla="*/ 13 w 26"/>
                <a:gd name="T1" fmla="*/ 13 h 14"/>
                <a:gd name="T2" fmla="*/ 13 w 26"/>
                <a:gd name="T3" fmla="*/ 13 h 14"/>
                <a:gd name="T4" fmla="*/ 4 w 26"/>
                <a:gd name="T5" fmla="*/ 9 h 14"/>
                <a:gd name="T6" fmla="*/ 0 w 26"/>
                <a:gd name="T7" fmla="*/ 0 h 14"/>
                <a:gd name="T8" fmla="*/ 0 w 26"/>
                <a:gd name="T9" fmla="*/ 0 h 14"/>
                <a:gd name="T10" fmla="*/ 13 w 26"/>
                <a:gd name="T11" fmla="*/ 14 h 14"/>
                <a:gd name="T12" fmla="*/ 26 w 26"/>
                <a:gd name="T13" fmla="*/ 0 h 14"/>
                <a:gd name="T14" fmla="*/ 26 w 26"/>
                <a:gd name="T15" fmla="*/ 0 h 14"/>
                <a:gd name="T16" fmla="*/ 23 w 26"/>
                <a:gd name="T17" fmla="*/ 9 h 14"/>
                <a:gd name="T18" fmla="*/ 13 w 26"/>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13" y="13"/>
                  </a:moveTo>
                  <a:lnTo>
                    <a:pt x="13" y="13"/>
                  </a:lnTo>
                  <a:cubicBezTo>
                    <a:pt x="10" y="13"/>
                    <a:pt x="6" y="11"/>
                    <a:pt x="4" y="9"/>
                  </a:cubicBezTo>
                  <a:cubicBezTo>
                    <a:pt x="1" y="6"/>
                    <a:pt x="0" y="3"/>
                    <a:pt x="0" y="0"/>
                  </a:cubicBezTo>
                  <a:cubicBezTo>
                    <a:pt x="0" y="0"/>
                    <a:pt x="0" y="0"/>
                    <a:pt x="0" y="0"/>
                  </a:cubicBezTo>
                  <a:cubicBezTo>
                    <a:pt x="0" y="8"/>
                    <a:pt x="6" y="14"/>
                    <a:pt x="13" y="14"/>
                  </a:cubicBezTo>
                  <a:cubicBezTo>
                    <a:pt x="21" y="14"/>
                    <a:pt x="26" y="8"/>
                    <a:pt x="26" y="0"/>
                  </a:cubicBezTo>
                  <a:cubicBezTo>
                    <a:pt x="26" y="0"/>
                    <a:pt x="26" y="0"/>
                    <a:pt x="26" y="0"/>
                  </a:cubicBezTo>
                  <a:cubicBezTo>
                    <a:pt x="26" y="3"/>
                    <a:pt x="25" y="6"/>
                    <a:pt x="23" y="9"/>
                  </a:cubicBezTo>
                  <a:cubicBezTo>
                    <a:pt x="20" y="11"/>
                    <a:pt x="17" y="13"/>
                    <a:pt x="13" y="13"/>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1">
              <a:extLst>
                <a:ext uri="{FF2B5EF4-FFF2-40B4-BE49-F238E27FC236}">
                  <a16:creationId xmlns:a16="http://schemas.microsoft.com/office/drawing/2014/main" id="{E30CE08F-2EC2-4C2F-8DCE-B89BB9002691}"/>
                </a:ext>
              </a:extLst>
            </p:cNvPr>
            <p:cNvSpPr>
              <a:spLocks/>
            </p:cNvSpPr>
            <p:nvPr/>
          </p:nvSpPr>
          <p:spPr bwMode="auto">
            <a:xfrm>
              <a:off x="3199" y="4085"/>
              <a:ext cx="221" cy="209"/>
            </a:xfrm>
            <a:custGeom>
              <a:avLst/>
              <a:gdLst>
                <a:gd name="T0" fmla="*/ 110 w 297"/>
                <a:gd name="T1" fmla="*/ 281 h 281"/>
                <a:gd name="T2" fmla="*/ 110 w 297"/>
                <a:gd name="T3" fmla="*/ 281 h 281"/>
                <a:gd name="T4" fmla="*/ 110 w 297"/>
                <a:gd name="T5" fmla="*/ 280 h 281"/>
                <a:gd name="T6" fmla="*/ 108 w 297"/>
                <a:gd name="T7" fmla="*/ 267 h 281"/>
                <a:gd name="T8" fmla="*/ 219 w 297"/>
                <a:gd name="T9" fmla="*/ 267 h 281"/>
                <a:gd name="T10" fmla="*/ 217 w 297"/>
                <a:gd name="T11" fmla="*/ 280 h 281"/>
                <a:gd name="T12" fmla="*/ 217 w 297"/>
                <a:gd name="T13" fmla="*/ 281 h 281"/>
                <a:gd name="T14" fmla="*/ 257 w 297"/>
                <a:gd name="T15" fmla="*/ 241 h 281"/>
                <a:gd name="T16" fmla="*/ 297 w 297"/>
                <a:gd name="T17" fmla="*/ 281 h 281"/>
                <a:gd name="T18" fmla="*/ 297 w 297"/>
                <a:gd name="T19" fmla="*/ 280 h 281"/>
                <a:gd name="T20" fmla="*/ 294 w 297"/>
                <a:gd name="T21" fmla="*/ 265 h 281"/>
                <a:gd name="T22" fmla="*/ 285 w 297"/>
                <a:gd name="T23" fmla="*/ 252 h 281"/>
                <a:gd name="T24" fmla="*/ 272 w 297"/>
                <a:gd name="T25" fmla="*/ 243 h 281"/>
                <a:gd name="T26" fmla="*/ 257 w 297"/>
                <a:gd name="T27" fmla="*/ 240 h 281"/>
                <a:gd name="T28" fmla="*/ 80 w 297"/>
                <a:gd name="T29" fmla="*/ 240 h 281"/>
                <a:gd name="T30" fmla="*/ 62 w 297"/>
                <a:gd name="T31" fmla="*/ 187 h 281"/>
                <a:gd name="T32" fmla="*/ 0 w 297"/>
                <a:gd name="T33" fmla="*/ 0 h 281"/>
                <a:gd name="T34" fmla="*/ 80 w 297"/>
                <a:gd name="T35" fmla="*/ 243 h 281"/>
                <a:gd name="T36" fmla="*/ 110 w 297"/>
                <a:gd name="T3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281">
                  <a:moveTo>
                    <a:pt x="110" y="281"/>
                  </a:moveTo>
                  <a:lnTo>
                    <a:pt x="110" y="281"/>
                  </a:lnTo>
                  <a:cubicBezTo>
                    <a:pt x="110" y="281"/>
                    <a:pt x="110" y="280"/>
                    <a:pt x="110" y="280"/>
                  </a:cubicBezTo>
                  <a:cubicBezTo>
                    <a:pt x="110" y="276"/>
                    <a:pt x="109" y="272"/>
                    <a:pt x="108" y="267"/>
                  </a:cubicBezTo>
                  <a:lnTo>
                    <a:pt x="219" y="267"/>
                  </a:lnTo>
                  <a:cubicBezTo>
                    <a:pt x="218" y="272"/>
                    <a:pt x="217" y="276"/>
                    <a:pt x="217" y="280"/>
                  </a:cubicBezTo>
                  <a:cubicBezTo>
                    <a:pt x="217" y="280"/>
                    <a:pt x="217" y="281"/>
                    <a:pt x="217" y="281"/>
                  </a:cubicBezTo>
                  <a:cubicBezTo>
                    <a:pt x="217" y="259"/>
                    <a:pt x="235" y="241"/>
                    <a:pt x="257" y="241"/>
                  </a:cubicBezTo>
                  <a:cubicBezTo>
                    <a:pt x="279" y="241"/>
                    <a:pt x="296" y="259"/>
                    <a:pt x="297" y="281"/>
                  </a:cubicBezTo>
                  <a:cubicBezTo>
                    <a:pt x="297" y="281"/>
                    <a:pt x="297" y="280"/>
                    <a:pt x="297" y="280"/>
                  </a:cubicBezTo>
                  <a:cubicBezTo>
                    <a:pt x="297" y="275"/>
                    <a:pt x="296" y="270"/>
                    <a:pt x="294" y="265"/>
                  </a:cubicBezTo>
                  <a:cubicBezTo>
                    <a:pt x="292" y="260"/>
                    <a:pt x="289" y="256"/>
                    <a:pt x="285" y="252"/>
                  </a:cubicBezTo>
                  <a:cubicBezTo>
                    <a:pt x="282" y="248"/>
                    <a:pt x="277" y="245"/>
                    <a:pt x="272" y="243"/>
                  </a:cubicBezTo>
                  <a:cubicBezTo>
                    <a:pt x="268" y="241"/>
                    <a:pt x="262" y="240"/>
                    <a:pt x="257" y="240"/>
                  </a:cubicBezTo>
                  <a:lnTo>
                    <a:pt x="80" y="240"/>
                  </a:lnTo>
                  <a:lnTo>
                    <a:pt x="62" y="187"/>
                  </a:lnTo>
                  <a:lnTo>
                    <a:pt x="0" y="0"/>
                  </a:lnTo>
                  <a:lnTo>
                    <a:pt x="80" y="243"/>
                  </a:lnTo>
                  <a:cubicBezTo>
                    <a:pt x="97" y="247"/>
                    <a:pt x="110" y="263"/>
                    <a:pt x="110" y="281"/>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2">
              <a:extLst>
                <a:ext uri="{FF2B5EF4-FFF2-40B4-BE49-F238E27FC236}">
                  <a16:creationId xmlns:a16="http://schemas.microsoft.com/office/drawing/2014/main" id="{8E49016F-6C91-40E8-A117-7F06F4D6CECD}"/>
                </a:ext>
              </a:extLst>
            </p:cNvPr>
            <p:cNvSpPr>
              <a:spLocks/>
            </p:cNvSpPr>
            <p:nvPr/>
          </p:nvSpPr>
          <p:spPr bwMode="auto">
            <a:xfrm>
              <a:off x="3379" y="4294"/>
              <a:ext cx="21" cy="11"/>
            </a:xfrm>
            <a:custGeom>
              <a:avLst/>
              <a:gdLst>
                <a:gd name="T0" fmla="*/ 14 w 27"/>
                <a:gd name="T1" fmla="*/ 13 h 14"/>
                <a:gd name="T2" fmla="*/ 14 w 27"/>
                <a:gd name="T3" fmla="*/ 13 h 14"/>
                <a:gd name="T4" fmla="*/ 4 w 27"/>
                <a:gd name="T5" fmla="*/ 9 h 14"/>
                <a:gd name="T6" fmla="*/ 1 w 27"/>
                <a:gd name="T7" fmla="*/ 0 h 14"/>
                <a:gd name="T8" fmla="*/ 0 w 27"/>
                <a:gd name="T9" fmla="*/ 0 h 14"/>
                <a:gd name="T10" fmla="*/ 14 w 27"/>
                <a:gd name="T11" fmla="*/ 14 h 14"/>
                <a:gd name="T12" fmla="*/ 27 w 27"/>
                <a:gd name="T13" fmla="*/ 0 h 14"/>
                <a:gd name="T14" fmla="*/ 27 w 27"/>
                <a:gd name="T15" fmla="*/ 0 h 14"/>
                <a:gd name="T16" fmla="*/ 23 w 27"/>
                <a:gd name="T17" fmla="*/ 9 h 14"/>
                <a:gd name="T18" fmla="*/ 14 w 27"/>
                <a:gd name="T1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14" y="13"/>
                  </a:moveTo>
                  <a:lnTo>
                    <a:pt x="14" y="13"/>
                  </a:lnTo>
                  <a:cubicBezTo>
                    <a:pt x="10" y="13"/>
                    <a:pt x="7" y="11"/>
                    <a:pt x="4" y="9"/>
                  </a:cubicBezTo>
                  <a:cubicBezTo>
                    <a:pt x="2" y="6"/>
                    <a:pt x="1" y="3"/>
                    <a:pt x="1" y="0"/>
                  </a:cubicBezTo>
                  <a:cubicBezTo>
                    <a:pt x="1" y="0"/>
                    <a:pt x="0" y="0"/>
                    <a:pt x="0" y="0"/>
                  </a:cubicBezTo>
                  <a:cubicBezTo>
                    <a:pt x="0" y="8"/>
                    <a:pt x="6" y="14"/>
                    <a:pt x="14" y="14"/>
                  </a:cubicBezTo>
                  <a:cubicBezTo>
                    <a:pt x="21" y="14"/>
                    <a:pt x="27" y="8"/>
                    <a:pt x="27" y="0"/>
                  </a:cubicBezTo>
                  <a:cubicBezTo>
                    <a:pt x="27" y="0"/>
                    <a:pt x="27" y="0"/>
                    <a:pt x="27" y="0"/>
                  </a:cubicBezTo>
                  <a:cubicBezTo>
                    <a:pt x="27" y="3"/>
                    <a:pt x="26" y="6"/>
                    <a:pt x="23" y="9"/>
                  </a:cubicBezTo>
                  <a:cubicBezTo>
                    <a:pt x="21" y="11"/>
                    <a:pt x="17" y="13"/>
                    <a:pt x="14" y="13"/>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3">
              <a:extLst>
                <a:ext uri="{FF2B5EF4-FFF2-40B4-BE49-F238E27FC236}">
                  <a16:creationId xmlns:a16="http://schemas.microsoft.com/office/drawing/2014/main" id="{B722FA77-6C7A-4323-B38E-EF3A967FEDE8}"/>
                </a:ext>
              </a:extLst>
            </p:cNvPr>
            <p:cNvSpPr>
              <a:spLocks/>
            </p:cNvSpPr>
            <p:nvPr/>
          </p:nvSpPr>
          <p:spPr bwMode="auto">
            <a:xfrm>
              <a:off x="3142" y="4046"/>
              <a:ext cx="116" cy="248"/>
            </a:xfrm>
            <a:custGeom>
              <a:avLst/>
              <a:gdLst>
                <a:gd name="T0" fmla="*/ 129 w 156"/>
                <a:gd name="T1" fmla="*/ 297 h 334"/>
                <a:gd name="T2" fmla="*/ 129 w 156"/>
                <a:gd name="T3" fmla="*/ 297 h 334"/>
                <a:gd name="T4" fmla="*/ 112 w 156"/>
                <a:gd name="T5" fmla="*/ 312 h 334"/>
                <a:gd name="T6" fmla="*/ 106 w 156"/>
                <a:gd name="T7" fmla="*/ 333 h 334"/>
                <a:gd name="T8" fmla="*/ 106 w 156"/>
                <a:gd name="T9" fmla="*/ 334 h 334"/>
                <a:gd name="T10" fmla="*/ 146 w 156"/>
                <a:gd name="T11" fmla="*/ 294 h 334"/>
                <a:gd name="T12" fmla="*/ 156 w 156"/>
                <a:gd name="T13" fmla="*/ 296 h 334"/>
                <a:gd name="T14" fmla="*/ 76 w 156"/>
                <a:gd name="T15" fmla="*/ 53 h 334"/>
                <a:gd name="T16" fmla="*/ 76 w 156"/>
                <a:gd name="T17" fmla="*/ 53 h 334"/>
                <a:gd name="T18" fmla="*/ 58 w 156"/>
                <a:gd name="T19" fmla="*/ 0 h 334"/>
                <a:gd name="T20" fmla="*/ 0 w 156"/>
                <a:gd name="T21" fmla="*/ 0 h 334"/>
                <a:gd name="T22" fmla="*/ 0 w 156"/>
                <a:gd name="T23" fmla="*/ 27 h 334"/>
                <a:gd name="T24" fmla="*/ 39 w 156"/>
                <a:gd name="T25" fmla="*/ 27 h 334"/>
                <a:gd name="T26" fmla="*/ 129 w 156"/>
                <a:gd name="T27" fmla="*/ 29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334">
                  <a:moveTo>
                    <a:pt x="129" y="297"/>
                  </a:moveTo>
                  <a:lnTo>
                    <a:pt x="129" y="297"/>
                  </a:lnTo>
                  <a:cubicBezTo>
                    <a:pt x="122" y="301"/>
                    <a:pt x="116" y="305"/>
                    <a:pt x="112" y="312"/>
                  </a:cubicBezTo>
                  <a:cubicBezTo>
                    <a:pt x="108" y="319"/>
                    <a:pt x="106" y="326"/>
                    <a:pt x="106" y="333"/>
                  </a:cubicBezTo>
                  <a:cubicBezTo>
                    <a:pt x="106" y="333"/>
                    <a:pt x="106" y="334"/>
                    <a:pt x="106" y="334"/>
                  </a:cubicBezTo>
                  <a:cubicBezTo>
                    <a:pt x="107" y="312"/>
                    <a:pt x="124" y="294"/>
                    <a:pt x="146" y="294"/>
                  </a:cubicBezTo>
                  <a:cubicBezTo>
                    <a:pt x="150" y="294"/>
                    <a:pt x="153" y="295"/>
                    <a:pt x="156" y="296"/>
                  </a:cubicBezTo>
                  <a:lnTo>
                    <a:pt x="76" y="53"/>
                  </a:lnTo>
                  <a:lnTo>
                    <a:pt x="76" y="53"/>
                  </a:lnTo>
                  <a:lnTo>
                    <a:pt x="58" y="0"/>
                  </a:lnTo>
                  <a:lnTo>
                    <a:pt x="0" y="0"/>
                  </a:lnTo>
                  <a:lnTo>
                    <a:pt x="0" y="27"/>
                  </a:lnTo>
                  <a:lnTo>
                    <a:pt x="39" y="27"/>
                  </a:lnTo>
                  <a:lnTo>
                    <a:pt x="129" y="297"/>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4">
              <a:extLst>
                <a:ext uri="{FF2B5EF4-FFF2-40B4-BE49-F238E27FC236}">
                  <a16:creationId xmlns:a16="http://schemas.microsoft.com/office/drawing/2014/main" id="{5F3FD34F-F457-4204-879C-4F7B987BDB8B}"/>
                </a:ext>
              </a:extLst>
            </p:cNvPr>
            <p:cNvSpPr>
              <a:spLocks/>
            </p:cNvSpPr>
            <p:nvPr/>
          </p:nvSpPr>
          <p:spPr bwMode="auto">
            <a:xfrm>
              <a:off x="3199" y="4085"/>
              <a:ext cx="260" cy="139"/>
            </a:xfrm>
            <a:custGeom>
              <a:avLst/>
              <a:gdLst>
                <a:gd name="T0" fmla="*/ 288 w 350"/>
                <a:gd name="T1" fmla="*/ 187 h 187"/>
                <a:gd name="T2" fmla="*/ 288 w 350"/>
                <a:gd name="T3" fmla="*/ 187 h 187"/>
                <a:gd name="T4" fmla="*/ 350 w 350"/>
                <a:gd name="T5" fmla="*/ 0 h 187"/>
                <a:gd name="T6" fmla="*/ 0 w 350"/>
                <a:gd name="T7" fmla="*/ 0 h 187"/>
                <a:gd name="T8" fmla="*/ 62 w 350"/>
                <a:gd name="T9" fmla="*/ 187 h 187"/>
                <a:gd name="T10" fmla="*/ 288 w 350"/>
                <a:gd name="T11" fmla="*/ 187 h 187"/>
              </a:gdLst>
              <a:ahLst/>
              <a:cxnLst>
                <a:cxn ang="0">
                  <a:pos x="T0" y="T1"/>
                </a:cxn>
                <a:cxn ang="0">
                  <a:pos x="T2" y="T3"/>
                </a:cxn>
                <a:cxn ang="0">
                  <a:pos x="T4" y="T5"/>
                </a:cxn>
                <a:cxn ang="0">
                  <a:pos x="T6" y="T7"/>
                </a:cxn>
                <a:cxn ang="0">
                  <a:pos x="T8" y="T9"/>
                </a:cxn>
                <a:cxn ang="0">
                  <a:pos x="T10" y="T11"/>
                </a:cxn>
              </a:cxnLst>
              <a:rect l="0" t="0" r="r" b="b"/>
              <a:pathLst>
                <a:path w="350" h="187">
                  <a:moveTo>
                    <a:pt x="288" y="187"/>
                  </a:moveTo>
                  <a:lnTo>
                    <a:pt x="288" y="187"/>
                  </a:lnTo>
                  <a:lnTo>
                    <a:pt x="350" y="0"/>
                  </a:lnTo>
                  <a:lnTo>
                    <a:pt x="0" y="0"/>
                  </a:lnTo>
                  <a:lnTo>
                    <a:pt x="62" y="187"/>
                  </a:lnTo>
                  <a:lnTo>
                    <a:pt x="288" y="187"/>
                  </a:lnTo>
                  <a:close/>
                </a:path>
              </a:pathLst>
            </a:custGeom>
            <a:solidFill>
              <a:srgbClr val="4B53B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5">
              <a:extLst>
                <a:ext uri="{FF2B5EF4-FFF2-40B4-BE49-F238E27FC236}">
                  <a16:creationId xmlns:a16="http://schemas.microsoft.com/office/drawing/2014/main" id="{CECBA7E5-5233-400B-AE3C-3A5277E0DD50}"/>
                </a:ext>
              </a:extLst>
            </p:cNvPr>
            <p:cNvSpPr>
              <a:spLocks/>
            </p:cNvSpPr>
            <p:nvPr/>
          </p:nvSpPr>
          <p:spPr bwMode="auto">
            <a:xfrm>
              <a:off x="3221" y="4294"/>
              <a:ext cx="59" cy="30"/>
            </a:xfrm>
            <a:custGeom>
              <a:avLst/>
              <a:gdLst>
                <a:gd name="T0" fmla="*/ 68 w 80"/>
                <a:gd name="T1" fmla="*/ 28 h 40"/>
                <a:gd name="T2" fmla="*/ 68 w 80"/>
                <a:gd name="T3" fmla="*/ 28 h 40"/>
                <a:gd name="T4" fmla="*/ 56 w 80"/>
                <a:gd name="T5" fmla="*/ 36 h 40"/>
                <a:gd name="T6" fmla="*/ 40 w 80"/>
                <a:gd name="T7" fmla="*/ 39 h 40"/>
                <a:gd name="T8" fmla="*/ 25 w 80"/>
                <a:gd name="T9" fmla="*/ 36 h 40"/>
                <a:gd name="T10" fmla="*/ 12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1" y="34"/>
                    <a:pt x="56" y="36"/>
                  </a:cubicBezTo>
                  <a:cubicBezTo>
                    <a:pt x="51" y="38"/>
                    <a:pt x="46" y="39"/>
                    <a:pt x="40" y="39"/>
                  </a:cubicBezTo>
                  <a:cubicBezTo>
                    <a:pt x="35" y="39"/>
                    <a:pt x="29" y="38"/>
                    <a:pt x="25" y="36"/>
                  </a:cubicBezTo>
                  <a:cubicBezTo>
                    <a:pt x="20" y="34"/>
                    <a:pt x="15" y="31"/>
                    <a:pt x="12"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6">
              <a:extLst>
                <a:ext uri="{FF2B5EF4-FFF2-40B4-BE49-F238E27FC236}">
                  <a16:creationId xmlns:a16="http://schemas.microsoft.com/office/drawing/2014/main" id="{7F636D0F-B057-40BB-9456-0C03FD2CC510}"/>
                </a:ext>
              </a:extLst>
            </p:cNvPr>
            <p:cNvSpPr>
              <a:spLocks/>
            </p:cNvSpPr>
            <p:nvPr/>
          </p:nvSpPr>
          <p:spPr bwMode="auto">
            <a:xfrm>
              <a:off x="3241" y="4284"/>
              <a:ext cx="20" cy="10"/>
            </a:xfrm>
            <a:custGeom>
              <a:avLst/>
              <a:gdLst>
                <a:gd name="T0" fmla="*/ 23 w 27"/>
                <a:gd name="T1" fmla="*/ 4 h 14"/>
                <a:gd name="T2" fmla="*/ 23 w 27"/>
                <a:gd name="T3" fmla="*/ 4 h 14"/>
                <a:gd name="T4" fmla="*/ 13 w 27"/>
                <a:gd name="T5" fmla="*/ 0 h 14"/>
                <a:gd name="T6" fmla="*/ 4 w 27"/>
                <a:gd name="T7" fmla="*/ 4 h 14"/>
                <a:gd name="T8" fmla="*/ 0 w 27"/>
                <a:gd name="T9" fmla="*/ 13 h 14"/>
                <a:gd name="T10" fmla="*/ 0 w 27"/>
                <a:gd name="T11" fmla="*/ 14 h 14"/>
                <a:gd name="T12" fmla="*/ 13 w 27"/>
                <a:gd name="T13" fmla="*/ 1 h 14"/>
                <a:gd name="T14" fmla="*/ 26 w 27"/>
                <a:gd name="T15" fmla="*/ 14 h 14"/>
                <a:gd name="T16" fmla="*/ 27 w 27"/>
                <a:gd name="T17" fmla="*/ 13 h 14"/>
                <a:gd name="T18" fmla="*/ 23 w 27"/>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4">
                  <a:moveTo>
                    <a:pt x="23" y="4"/>
                  </a:moveTo>
                  <a:lnTo>
                    <a:pt x="23" y="4"/>
                  </a:lnTo>
                  <a:cubicBezTo>
                    <a:pt x="20" y="1"/>
                    <a:pt x="17" y="0"/>
                    <a:pt x="13" y="0"/>
                  </a:cubicBezTo>
                  <a:cubicBezTo>
                    <a:pt x="10" y="0"/>
                    <a:pt x="6" y="1"/>
                    <a:pt x="4" y="4"/>
                  </a:cubicBezTo>
                  <a:cubicBezTo>
                    <a:pt x="1" y="7"/>
                    <a:pt x="0" y="10"/>
                    <a:pt x="0" y="13"/>
                  </a:cubicBezTo>
                  <a:cubicBezTo>
                    <a:pt x="0" y="13"/>
                    <a:pt x="0" y="14"/>
                    <a:pt x="0" y="14"/>
                  </a:cubicBezTo>
                  <a:cubicBezTo>
                    <a:pt x="0" y="7"/>
                    <a:pt x="6" y="1"/>
                    <a:pt x="13" y="1"/>
                  </a:cubicBezTo>
                  <a:cubicBezTo>
                    <a:pt x="20" y="1"/>
                    <a:pt x="26" y="7"/>
                    <a:pt x="26" y="14"/>
                  </a:cubicBezTo>
                  <a:cubicBezTo>
                    <a:pt x="26" y="14"/>
                    <a:pt x="27" y="13"/>
                    <a:pt x="27" y="13"/>
                  </a:cubicBezTo>
                  <a:cubicBezTo>
                    <a:pt x="27" y="10"/>
                    <a:pt x="25" y="7"/>
                    <a:pt x="23" y="4"/>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7">
              <a:extLst>
                <a:ext uri="{FF2B5EF4-FFF2-40B4-BE49-F238E27FC236}">
                  <a16:creationId xmlns:a16="http://schemas.microsoft.com/office/drawing/2014/main" id="{F391E1B4-0984-414C-B8B3-369BADDD391B}"/>
                </a:ext>
              </a:extLst>
            </p:cNvPr>
            <p:cNvSpPr>
              <a:spLocks noEditPoints="1"/>
            </p:cNvSpPr>
            <p:nvPr/>
          </p:nvSpPr>
          <p:spPr bwMode="auto">
            <a:xfrm>
              <a:off x="3221" y="4265"/>
              <a:ext cx="59" cy="58"/>
            </a:xfrm>
            <a:custGeom>
              <a:avLst/>
              <a:gdLst>
                <a:gd name="T0" fmla="*/ 53 w 80"/>
                <a:gd name="T1" fmla="*/ 40 h 79"/>
                <a:gd name="T2" fmla="*/ 53 w 80"/>
                <a:gd name="T3" fmla="*/ 40 h 79"/>
                <a:gd name="T4" fmla="*/ 40 w 80"/>
                <a:gd name="T5" fmla="*/ 54 h 79"/>
                <a:gd name="T6" fmla="*/ 27 w 80"/>
                <a:gd name="T7" fmla="*/ 40 h 79"/>
                <a:gd name="T8" fmla="*/ 27 w 80"/>
                <a:gd name="T9" fmla="*/ 40 h 79"/>
                <a:gd name="T10" fmla="*/ 27 w 80"/>
                <a:gd name="T11" fmla="*/ 39 h 79"/>
                <a:gd name="T12" fmla="*/ 31 w 80"/>
                <a:gd name="T13" fmla="*/ 30 h 79"/>
                <a:gd name="T14" fmla="*/ 40 w 80"/>
                <a:gd name="T15" fmla="*/ 26 h 79"/>
                <a:gd name="T16" fmla="*/ 50 w 80"/>
                <a:gd name="T17" fmla="*/ 30 h 79"/>
                <a:gd name="T18" fmla="*/ 53 w 80"/>
                <a:gd name="T19" fmla="*/ 39 h 79"/>
                <a:gd name="T20" fmla="*/ 53 w 80"/>
                <a:gd name="T21" fmla="*/ 40 h 79"/>
                <a:gd name="T22" fmla="*/ 53 w 80"/>
                <a:gd name="T23" fmla="*/ 40 h 79"/>
                <a:gd name="T24" fmla="*/ 50 w 80"/>
                <a:gd name="T25" fmla="*/ 2 h 79"/>
                <a:gd name="T26" fmla="*/ 50 w 80"/>
                <a:gd name="T27" fmla="*/ 2 h 79"/>
                <a:gd name="T28" fmla="*/ 51 w 80"/>
                <a:gd name="T29" fmla="*/ 3 h 79"/>
                <a:gd name="T30" fmla="*/ 50 w 80"/>
                <a:gd name="T31" fmla="*/ 2 h 79"/>
                <a:gd name="T32" fmla="*/ 40 w 80"/>
                <a:gd name="T33" fmla="*/ 0 h 79"/>
                <a:gd name="T34" fmla="*/ 0 w 80"/>
                <a:gd name="T35" fmla="*/ 40 h 79"/>
                <a:gd name="T36" fmla="*/ 3 w 80"/>
                <a:gd name="T37" fmla="*/ 55 h 79"/>
                <a:gd name="T38" fmla="*/ 12 w 80"/>
                <a:gd name="T39" fmla="*/ 68 h 79"/>
                <a:gd name="T40" fmla="*/ 25 w 80"/>
                <a:gd name="T41" fmla="*/ 76 h 79"/>
                <a:gd name="T42" fmla="*/ 40 w 80"/>
                <a:gd name="T43" fmla="*/ 79 h 79"/>
                <a:gd name="T44" fmla="*/ 56 w 80"/>
                <a:gd name="T45" fmla="*/ 76 h 79"/>
                <a:gd name="T46" fmla="*/ 68 w 80"/>
                <a:gd name="T47" fmla="*/ 68 h 79"/>
                <a:gd name="T48" fmla="*/ 77 w 80"/>
                <a:gd name="T49" fmla="*/ 55 h 79"/>
                <a:gd name="T50" fmla="*/ 80 w 80"/>
                <a:gd name="T51" fmla="*/ 40 h 79"/>
                <a:gd name="T52" fmla="*/ 50 w 80"/>
                <a:gd name="T53"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79">
                  <a:moveTo>
                    <a:pt x="53" y="40"/>
                  </a:moveTo>
                  <a:lnTo>
                    <a:pt x="53" y="40"/>
                  </a:lnTo>
                  <a:cubicBezTo>
                    <a:pt x="53" y="48"/>
                    <a:pt x="48" y="54"/>
                    <a:pt x="40" y="54"/>
                  </a:cubicBezTo>
                  <a:cubicBezTo>
                    <a:pt x="33" y="54"/>
                    <a:pt x="27" y="48"/>
                    <a:pt x="27" y="40"/>
                  </a:cubicBezTo>
                  <a:cubicBezTo>
                    <a:pt x="27" y="40"/>
                    <a:pt x="27" y="40"/>
                    <a:pt x="27" y="40"/>
                  </a:cubicBezTo>
                  <a:cubicBezTo>
                    <a:pt x="27" y="40"/>
                    <a:pt x="27" y="39"/>
                    <a:pt x="27" y="39"/>
                  </a:cubicBezTo>
                  <a:cubicBezTo>
                    <a:pt x="27" y="36"/>
                    <a:pt x="28" y="33"/>
                    <a:pt x="31" y="30"/>
                  </a:cubicBezTo>
                  <a:cubicBezTo>
                    <a:pt x="33" y="27"/>
                    <a:pt x="37" y="26"/>
                    <a:pt x="40" y="26"/>
                  </a:cubicBezTo>
                  <a:cubicBezTo>
                    <a:pt x="44" y="26"/>
                    <a:pt x="47" y="27"/>
                    <a:pt x="50" y="30"/>
                  </a:cubicBezTo>
                  <a:cubicBezTo>
                    <a:pt x="52" y="33"/>
                    <a:pt x="53" y="36"/>
                    <a:pt x="53" y="39"/>
                  </a:cubicBezTo>
                  <a:cubicBezTo>
                    <a:pt x="53" y="39"/>
                    <a:pt x="53" y="40"/>
                    <a:pt x="53" y="40"/>
                  </a:cubicBezTo>
                  <a:cubicBezTo>
                    <a:pt x="53" y="40"/>
                    <a:pt x="53" y="40"/>
                    <a:pt x="53" y="40"/>
                  </a:cubicBezTo>
                  <a:close/>
                  <a:moveTo>
                    <a:pt x="50" y="2"/>
                  </a:moveTo>
                  <a:lnTo>
                    <a:pt x="50" y="2"/>
                  </a:lnTo>
                  <a:lnTo>
                    <a:pt x="51" y="3"/>
                  </a:lnTo>
                  <a:lnTo>
                    <a:pt x="50" y="2"/>
                  </a:lnTo>
                  <a:cubicBezTo>
                    <a:pt x="47" y="1"/>
                    <a:pt x="44" y="0"/>
                    <a:pt x="40" y="0"/>
                  </a:cubicBezTo>
                  <a:cubicBezTo>
                    <a:pt x="18" y="0"/>
                    <a:pt x="1" y="18"/>
                    <a:pt x="0" y="40"/>
                  </a:cubicBezTo>
                  <a:cubicBezTo>
                    <a:pt x="0" y="45"/>
                    <a:pt x="1" y="50"/>
                    <a:pt x="3" y="55"/>
                  </a:cubicBezTo>
                  <a:cubicBezTo>
                    <a:pt x="5" y="60"/>
                    <a:pt x="8" y="64"/>
                    <a:pt x="12" y="68"/>
                  </a:cubicBezTo>
                  <a:cubicBezTo>
                    <a:pt x="15" y="71"/>
                    <a:pt x="20" y="74"/>
                    <a:pt x="25" y="76"/>
                  </a:cubicBezTo>
                  <a:cubicBezTo>
                    <a:pt x="29" y="78"/>
                    <a:pt x="35" y="79"/>
                    <a:pt x="40" y="79"/>
                  </a:cubicBezTo>
                  <a:cubicBezTo>
                    <a:pt x="46" y="79"/>
                    <a:pt x="51" y="78"/>
                    <a:pt x="56" y="76"/>
                  </a:cubicBezTo>
                  <a:cubicBezTo>
                    <a:pt x="61" y="74"/>
                    <a:pt x="65" y="71"/>
                    <a:pt x="68" y="68"/>
                  </a:cubicBezTo>
                  <a:cubicBezTo>
                    <a:pt x="72" y="64"/>
                    <a:pt x="75" y="60"/>
                    <a:pt x="77" y="55"/>
                  </a:cubicBezTo>
                  <a:cubicBezTo>
                    <a:pt x="79" y="50"/>
                    <a:pt x="80" y="45"/>
                    <a:pt x="80" y="40"/>
                  </a:cubicBezTo>
                  <a:cubicBezTo>
                    <a:pt x="80" y="22"/>
                    <a:pt x="67" y="6"/>
                    <a:pt x="50" y="2"/>
                  </a:cubicBezTo>
                  <a:close/>
                </a:path>
              </a:pathLst>
            </a:custGeom>
            <a:solidFill>
              <a:srgbClr val="4B53B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8">
              <a:extLst>
                <a:ext uri="{FF2B5EF4-FFF2-40B4-BE49-F238E27FC236}">
                  <a16:creationId xmlns:a16="http://schemas.microsoft.com/office/drawing/2014/main" id="{CF1D8927-5CA8-4C1D-B582-3CC70384AA24}"/>
                </a:ext>
              </a:extLst>
            </p:cNvPr>
            <p:cNvSpPr>
              <a:spLocks/>
            </p:cNvSpPr>
            <p:nvPr/>
          </p:nvSpPr>
          <p:spPr bwMode="auto">
            <a:xfrm>
              <a:off x="3360" y="4294"/>
              <a:ext cx="60" cy="30"/>
            </a:xfrm>
            <a:custGeom>
              <a:avLst/>
              <a:gdLst>
                <a:gd name="T0" fmla="*/ 68 w 80"/>
                <a:gd name="T1" fmla="*/ 28 h 40"/>
                <a:gd name="T2" fmla="*/ 68 w 80"/>
                <a:gd name="T3" fmla="*/ 28 h 40"/>
                <a:gd name="T4" fmla="*/ 55 w 80"/>
                <a:gd name="T5" fmla="*/ 36 h 40"/>
                <a:gd name="T6" fmla="*/ 40 w 80"/>
                <a:gd name="T7" fmla="*/ 39 h 40"/>
                <a:gd name="T8" fmla="*/ 24 w 80"/>
                <a:gd name="T9" fmla="*/ 36 h 40"/>
                <a:gd name="T10" fmla="*/ 11 w 80"/>
                <a:gd name="T11" fmla="*/ 28 h 40"/>
                <a:gd name="T12" fmla="*/ 3 w 80"/>
                <a:gd name="T13" fmla="*/ 15 h 40"/>
                <a:gd name="T14" fmla="*/ 0 w 80"/>
                <a:gd name="T15" fmla="*/ 0 h 40"/>
                <a:gd name="T16" fmla="*/ 0 w 80"/>
                <a:gd name="T17" fmla="*/ 0 h 40"/>
                <a:gd name="T18" fmla="*/ 40 w 80"/>
                <a:gd name="T19" fmla="*/ 40 h 40"/>
                <a:gd name="T20" fmla="*/ 80 w 80"/>
                <a:gd name="T21" fmla="*/ 0 h 40"/>
                <a:gd name="T22" fmla="*/ 80 w 80"/>
                <a:gd name="T23" fmla="*/ 0 h 40"/>
                <a:gd name="T24" fmla="*/ 77 w 80"/>
                <a:gd name="T25" fmla="*/ 15 h 40"/>
                <a:gd name="T26" fmla="*/ 68 w 80"/>
                <a:gd name="T27"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0">
                  <a:moveTo>
                    <a:pt x="68" y="28"/>
                  </a:moveTo>
                  <a:lnTo>
                    <a:pt x="68" y="28"/>
                  </a:lnTo>
                  <a:cubicBezTo>
                    <a:pt x="65" y="31"/>
                    <a:pt x="60" y="34"/>
                    <a:pt x="55" y="36"/>
                  </a:cubicBezTo>
                  <a:cubicBezTo>
                    <a:pt x="51" y="38"/>
                    <a:pt x="45" y="39"/>
                    <a:pt x="40" y="39"/>
                  </a:cubicBezTo>
                  <a:cubicBezTo>
                    <a:pt x="34" y="39"/>
                    <a:pt x="29" y="38"/>
                    <a:pt x="24" y="36"/>
                  </a:cubicBezTo>
                  <a:cubicBezTo>
                    <a:pt x="19" y="34"/>
                    <a:pt x="15" y="31"/>
                    <a:pt x="11" y="28"/>
                  </a:cubicBezTo>
                  <a:cubicBezTo>
                    <a:pt x="8" y="24"/>
                    <a:pt x="5" y="20"/>
                    <a:pt x="3" y="15"/>
                  </a:cubicBezTo>
                  <a:cubicBezTo>
                    <a:pt x="1" y="10"/>
                    <a:pt x="0" y="5"/>
                    <a:pt x="0" y="0"/>
                  </a:cubicBezTo>
                  <a:cubicBezTo>
                    <a:pt x="0" y="0"/>
                    <a:pt x="0" y="0"/>
                    <a:pt x="0" y="0"/>
                  </a:cubicBezTo>
                  <a:cubicBezTo>
                    <a:pt x="0" y="23"/>
                    <a:pt x="18" y="40"/>
                    <a:pt x="40" y="40"/>
                  </a:cubicBezTo>
                  <a:cubicBezTo>
                    <a:pt x="62" y="40"/>
                    <a:pt x="80" y="23"/>
                    <a:pt x="80" y="0"/>
                  </a:cubicBezTo>
                  <a:cubicBezTo>
                    <a:pt x="80" y="0"/>
                    <a:pt x="80" y="0"/>
                    <a:pt x="80" y="0"/>
                  </a:cubicBezTo>
                  <a:cubicBezTo>
                    <a:pt x="80" y="5"/>
                    <a:pt x="79" y="10"/>
                    <a:pt x="77" y="15"/>
                  </a:cubicBezTo>
                  <a:cubicBezTo>
                    <a:pt x="75" y="20"/>
                    <a:pt x="72" y="24"/>
                    <a:pt x="68"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9">
              <a:extLst>
                <a:ext uri="{FF2B5EF4-FFF2-40B4-BE49-F238E27FC236}">
                  <a16:creationId xmlns:a16="http://schemas.microsoft.com/office/drawing/2014/main" id="{1FDA58B9-E7E3-4DBC-8709-29776EA29B44}"/>
                </a:ext>
              </a:extLst>
            </p:cNvPr>
            <p:cNvSpPr>
              <a:spLocks/>
            </p:cNvSpPr>
            <p:nvPr/>
          </p:nvSpPr>
          <p:spPr bwMode="auto">
            <a:xfrm>
              <a:off x="3380" y="4284"/>
              <a:ext cx="20" cy="10"/>
            </a:xfrm>
            <a:custGeom>
              <a:avLst/>
              <a:gdLst>
                <a:gd name="T0" fmla="*/ 22 w 26"/>
                <a:gd name="T1" fmla="*/ 4 h 14"/>
                <a:gd name="T2" fmla="*/ 22 w 26"/>
                <a:gd name="T3" fmla="*/ 4 h 14"/>
                <a:gd name="T4" fmla="*/ 13 w 26"/>
                <a:gd name="T5" fmla="*/ 0 h 14"/>
                <a:gd name="T6" fmla="*/ 3 w 26"/>
                <a:gd name="T7" fmla="*/ 4 h 14"/>
                <a:gd name="T8" fmla="*/ 0 w 26"/>
                <a:gd name="T9" fmla="*/ 13 h 14"/>
                <a:gd name="T10" fmla="*/ 0 w 26"/>
                <a:gd name="T11" fmla="*/ 14 h 14"/>
                <a:gd name="T12" fmla="*/ 13 w 26"/>
                <a:gd name="T13" fmla="*/ 1 h 14"/>
                <a:gd name="T14" fmla="*/ 26 w 26"/>
                <a:gd name="T15" fmla="*/ 14 h 14"/>
                <a:gd name="T16" fmla="*/ 26 w 26"/>
                <a:gd name="T17" fmla="*/ 13 h 14"/>
                <a:gd name="T18" fmla="*/ 22 w 26"/>
                <a:gd name="T1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4">
                  <a:moveTo>
                    <a:pt x="22" y="4"/>
                  </a:moveTo>
                  <a:lnTo>
                    <a:pt x="22" y="4"/>
                  </a:lnTo>
                  <a:cubicBezTo>
                    <a:pt x="20" y="1"/>
                    <a:pt x="16" y="0"/>
                    <a:pt x="13" y="0"/>
                  </a:cubicBezTo>
                  <a:cubicBezTo>
                    <a:pt x="9" y="0"/>
                    <a:pt x="6" y="1"/>
                    <a:pt x="3" y="4"/>
                  </a:cubicBezTo>
                  <a:cubicBezTo>
                    <a:pt x="1" y="7"/>
                    <a:pt x="0" y="10"/>
                    <a:pt x="0" y="13"/>
                  </a:cubicBezTo>
                  <a:cubicBezTo>
                    <a:pt x="0" y="13"/>
                    <a:pt x="0" y="14"/>
                    <a:pt x="0" y="14"/>
                  </a:cubicBezTo>
                  <a:cubicBezTo>
                    <a:pt x="0" y="7"/>
                    <a:pt x="6" y="1"/>
                    <a:pt x="13" y="1"/>
                  </a:cubicBezTo>
                  <a:cubicBezTo>
                    <a:pt x="20" y="1"/>
                    <a:pt x="26" y="7"/>
                    <a:pt x="26" y="14"/>
                  </a:cubicBezTo>
                  <a:cubicBezTo>
                    <a:pt x="26" y="14"/>
                    <a:pt x="26" y="13"/>
                    <a:pt x="26" y="13"/>
                  </a:cubicBezTo>
                  <a:cubicBezTo>
                    <a:pt x="26" y="10"/>
                    <a:pt x="25" y="7"/>
                    <a:pt x="22" y="4"/>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0">
              <a:extLst>
                <a:ext uri="{FF2B5EF4-FFF2-40B4-BE49-F238E27FC236}">
                  <a16:creationId xmlns:a16="http://schemas.microsoft.com/office/drawing/2014/main" id="{48070EC3-C027-4764-9F61-773CFDB54516}"/>
                </a:ext>
              </a:extLst>
            </p:cNvPr>
            <p:cNvSpPr>
              <a:spLocks noEditPoints="1"/>
            </p:cNvSpPr>
            <p:nvPr/>
          </p:nvSpPr>
          <p:spPr bwMode="auto">
            <a:xfrm>
              <a:off x="3360" y="4265"/>
              <a:ext cx="60" cy="58"/>
            </a:xfrm>
            <a:custGeom>
              <a:avLst/>
              <a:gdLst>
                <a:gd name="T0" fmla="*/ 53 w 80"/>
                <a:gd name="T1" fmla="*/ 40 h 79"/>
                <a:gd name="T2" fmla="*/ 53 w 80"/>
                <a:gd name="T3" fmla="*/ 40 h 79"/>
                <a:gd name="T4" fmla="*/ 40 w 80"/>
                <a:gd name="T5" fmla="*/ 54 h 79"/>
                <a:gd name="T6" fmla="*/ 26 w 80"/>
                <a:gd name="T7" fmla="*/ 40 h 79"/>
                <a:gd name="T8" fmla="*/ 27 w 80"/>
                <a:gd name="T9" fmla="*/ 40 h 79"/>
                <a:gd name="T10" fmla="*/ 26 w 80"/>
                <a:gd name="T11" fmla="*/ 39 h 79"/>
                <a:gd name="T12" fmla="*/ 30 w 80"/>
                <a:gd name="T13" fmla="*/ 30 h 79"/>
                <a:gd name="T14" fmla="*/ 40 w 80"/>
                <a:gd name="T15" fmla="*/ 26 h 79"/>
                <a:gd name="T16" fmla="*/ 49 w 80"/>
                <a:gd name="T17" fmla="*/ 30 h 79"/>
                <a:gd name="T18" fmla="*/ 53 w 80"/>
                <a:gd name="T19" fmla="*/ 39 h 79"/>
                <a:gd name="T20" fmla="*/ 53 w 80"/>
                <a:gd name="T21" fmla="*/ 40 h 79"/>
                <a:gd name="T22" fmla="*/ 53 w 80"/>
                <a:gd name="T23" fmla="*/ 40 h 79"/>
                <a:gd name="T24" fmla="*/ 40 w 80"/>
                <a:gd name="T25" fmla="*/ 0 h 79"/>
                <a:gd name="T26" fmla="*/ 40 w 80"/>
                <a:gd name="T27" fmla="*/ 0 h 79"/>
                <a:gd name="T28" fmla="*/ 0 w 80"/>
                <a:gd name="T29" fmla="*/ 40 h 79"/>
                <a:gd name="T30" fmla="*/ 3 w 80"/>
                <a:gd name="T31" fmla="*/ 55 h 79"/>
                <a:gd name="T32" fmla="*/ 11 w 80"/>
                <a:gd name="T33" fmla="*/ 68 h 79"/>
                <a:gd name="T34" fmla="*/ 24 w 80"/>
                <a:gd name="T35" fmla="*/ 76 h 79"/>
                <a:gd name="T36" fmla="*/ 40 w 80"/>
                <a:gd name="T37" fmla="*/ 79 h 79"/>
                <a:gd name="T38" fmla="*/ 55 w 80"/>
                <a:gd name="T39" fmla="*/ 76 h 79"/>
                <a:gd name="T40" fmla="*/ 68 w 80"/>
                <a:gd name="T41" fmla="*/ 68 h 79"/>
                <a:gd name="T42" fmla="*/ 77 w 80"/>
                <a:gd name="T43" fmla="*/ 55 h 79"/>
                <a:gd name="T44" fmla="*/ 80 w 80"/>
                <a:gd name="T45" fmla="*/ 40 h 79"/>
                <a:gd name="T46" fmla="*/ 40 w 80"/>
                <a:gd name="T4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79">
                  <a:moveTo>
                    <a:pt x="53" y="40"/>
                  </a:moveTo>
                  <a:lnTo>
                    <a:pt x="53" y="40"/>
                  </a:lnTo>
                  <a:cubicBezTo>
                    <a:pt x="53" y="48"/>
                    <a:pt x="47" y="54"/>
                    <a:pt x="40" y="54"/>
                  </a:cubicBezTo>
                  <a:cubicBezTo>
                    <a:pt x="32" y="54"/>
                    <a:pt x="26" y="48"/>
                    <a:pt x="26" y="40"/>
                  </a:cubicBezTo>
                  <a:cubicBezTo>
                    <a:pt x="26" y="40"/>
                    <a:pt x="27" y="40"/>
                    <a:pt x="27" y="40"/>
                  </a:cubicBezTo>
                  <a:cubicBezTo>
                    <a:pt x="27" y="40"/>
                    <a:pt x="26" y="39"/>
                    <a:pt x="26" y="39"/>
                  </a:cubicBezTo>
                  <a:cubicBezTo>
                    <a:pt x="26" y="36"/>
                    <a:pt x="28" y="33"/>
                    <a:pt x="30" y="30"/>
                  </a:cubicBezTo>
                  <a:cubicBezTo>
                    <a:pt x="33" y="27"/>
                    <a:pt x="36" y="26"/>
                    <a:pt x="40" y="26"/>
                  </a:cubicBezTo>
                  <a:cubicBezTo>
                    <a:pt x="43" y="26"/>
                    <a:pt x="47" y="27"/>
                    <a:pt x="49" y="30"/>
                  </a:cubicBezTo>
                  <a:cubicBezTo>
                    <a:pt x="52" y="33"/>
                    <a:pt x="53" y="36"/>
                    <a:pt x="53" y="39"/>
                  </a:cubicBezTo>
                  <a:cubicBezTo>
                    <a:pt x="53" y="39"/>
                    <a:pt x="53" y="40"/>
                    <a:pt x="53" y="40"/>
                  </a:cubicBezTo>
                  <a:cubicBezTo>
                    <a:pt x="53" y="40"/>
                    <a:pt x="53" y="40"/>
                    <a:pt x="53" y="40"/>
                  </a:cubicBezTo>
                  <a:close/>
                  <a:moveTo>
                    <a:pt x="40" y="0"/>
                  </a:moveTo>
                  <a:lnTo>
                    <a:pt x="40" y="0"/>
                  </a:lnTo>
                  <a:cubicBezTo>
                    <a:pt x="18" y="0"/>
                    <a:pt x="0" y="18"/>
                    <a:pt x="0" y="40"/>
                  </a:cubicBezTo>
                  <a:cubicBezTo>
                    <a:pt x="0" y="45"/>
                    <a:pt x="1" y="50"/>
                    <a:pt x="3" y="55"/>
                  </a:cubicBezTo>
                  <a:cubicBezTo>
                    <a:pt x="5" y="60"/>
                    <a:pt x="8" y="64"/>
                    <a:pt x="11" y="68"/>
                  </a:cubicBezTo>
                  <a:cubicBezTo>
                    <a:pt x="15" y="71"/>
                    <a:pt x="19" y="74"/>
                    <a:pt x="24" y="76"/>
                  </a:cubicBezTo>
                  <a:cubicBezTo>
                    <a:pt x="29" y="78"/>
                    <a:pt x="34" y="79"/>
                    <a:pt x="40" y="79"/>
                  </a:cubicBezTo>
                  <a:cubicBezTo>
                    <a:pt x="45" y="79"/>
                    <a:pt x="51" y="78"/>
                    <a:pt x="55" y="76"/>
                  </a:cubicBezTo>
                  <a:cubicBezTo>
                    <a:pt x="60" y="74"/>
                    <a:pt x="65" y="71"/>
                    <a:pt x="68" y="68"/>
                  </a:cubicBezTo>
                  <a:cubicBezTo>
                    <a:pt x="72" y="64"/>
                    <a:pt x="75" y="60"/>
                    <a:pt x="77" y="55"/>
                  </a:cubicBezTo>
                  <a:cubicBezTo>
                    <a:pt x="79" y="50"/>
                    <a:pt x="80" y="45"/>
                    <a:pt x="80" y="40"/>
                  </a:cubicBezTo>
                  <a:cubicBezTo>
                    <a:pt x="79" y="18"/>
                    <a:pt x="62" y="0"/>
                    <a:pt x="40" y="0"/>
                  </a:cubicBezTo>
                  <a:close/>
                </a:path>
              </a:pathLst>
            </a:custGeom>
            <a:solidFill>
              <a:srgbClr val="4B53B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8" name="Text Placeholder 43">
            <a:extLst>
              <a:ext uri="{FF2B5EF4-FFF2-40B4-BE49-F238E27FC236}">
                <a16:creationId xmlns:a16="http://schemas.microsoft.com/office/drawing/2014/main" id="{CA599230-5A02-44A9-A1A5-710D7D64DD42}"/>
              </a:ext>
            </a:extLst>
          </p:cNvPr>
          <p:cNvSpPr txBox="1">
            <a:spLocks/>
          </p:cNvSpPr>
          <p:nvPr/>
        </p:nvSpPr>
        <p:spPr>
          <a:xfrm>
            <a:off x="8885198" y="3061664"/>
            <a:ext cx="2577980" cy="75680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588"/>
              </a:spcBef>
              <a:spcAft>
                <a:spcPts val="0"/>
              </a:spcAft>
              <a:buClrTx/>
              <a:buSzTx/>
              <a:buFont typeface="Arial"/>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mn-ea"/>
                <a:cs typeface="Segoe UI" charset="0"/>
              </a:rPr>
              <a:t>ISVs Partners</a:t>
            </a:r>
          </a:p>
          <a:p>
            <a:pPr marL="0" marR="0" lvl="0" indent="0" algn="l" defTabSz="895870" rtl="0" eaLnBrk="1" fontAlgn="auto" latinLnBrk="0" hangingPunct="1">
              <a:lnSpc>
                <a:spcPct val="100000"/>
              </a:lnSpc>
              <a:spcBef>
                <a:spcPts val="588"/>
              </a:spcBef>
              <a:spcAft>
                <a:spcPts val="0"/>
              </a:spcAft>
              <a:buClrTx/>
              <a:buSzTx/>
              <a:buFont typeface="Arial"/>
              <a:buNone/>
              <a:tabLst/>
              <a:defRPr/>
            </a:pPr>
            <a:r>
              <a:rPr kumimoji="0" lang="en-US" sz="1176" b="0" i="0" u="none" strike="noStrike" kern="1200" cap="none" spc="0" normalizeH="0" baseline="0" noProof="0">
                <a:ln>
                  <a:noFill/>
                </a:ln>
                <a:solidFill>
                  <a:srgbClr val="44546A"/>
                </a:solidFill>
                <a:effectLst/>
                <a:uLnTx/>
                <a:uFillTx/>
                <a:latin typeface="Segoe UI" charset="0"/>
                <a:ea typeface="+mn-ea"/>
                <a:cs typeface="Segoe UI" charset="0"/>
              </a:rPr>
              <a:t>Publish to Microsoft AppSource </a:t>
            </a:r>
            <a:r>
              <a:rPr kumimoji="0" lang="en-US" sz="118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and the Teams app store</a:t>
            </a:r>
            <a:endParaRPr kumimoji="0" lang="en-US" sz="1180" b="0" i="0" u="none" strike="noStrike" kern="1200" cap="none" spc="0" normalizeH="0" baseline="0" noProof="0">
              <a:ln>
                <a:noFill/>
              </a:ln>
              <a:solidFill>
                <a:srgbClr val="44546A"/>
              </a:solidFill>
              <a:effectLst/>
              <a:uLnTx/>
              <a:uFillTx/>
              <a:latin typeface="Segoe UI" charset="0"/>
              <a:ea typeface="+mn-ea"/>
              <a:cs typeface="Segoe UI" charset="0"/>
            </a:endParaRPr>
          </a:p>
        </p:txBody>
      </p:sp>
      <p:cxnSp>
        <p:nvCxnSpPr>
          <p:cNvPr id="69" name="Straight Connector 68">
            <a:extLst>
              <a:ext uri="{FF2B5EF4-FFF2-40B4-BE49-F238E27FC236}">
                <a16:creationId xmlns:a16="http://schemas.microsoft.com/office/drawing/2014/main" id="{B1B958FC-6F77-4EFF-A5AE-536A7D51CFA1}"/>
              </a:ext>
              <a:ext uri="{C183D7F6-B498-43B3-948B-1728B52AA6E4}">
                <adec:decorative xmlns:adec="http://schemas.microsoft.com/office/drawing/2017/decorative" val="1"/>
              </a:ext>
            </a:extLst>
          </p:cNvPr>
          <p:cNvCxnSpPr>
            <a:cxnSpLocks/>
          </p:cNvCxnSpPr>
          <p:nvPr/>
        </p:nvCxnSpPr>
        <p:spPr>
          <a:xfrm>
            <a:off x="8017361" y="4155874"/>
            <a:ext cx="3345210" cy="0"/>
          </a:xfrm>
          <a:prstGeom prst="line">
            <a:avLst/>
          </a:prstGeom>
          <a:ln w="19050">
            <a:solidFill>
              <a:schemeClr val="tx1">
                <a:lumMod val="75000"/>
                <a:lumOff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17">
            <a:extLst>
              <a:ext uri="{FF2B5EF4-FFF2-40B4-BE49-F238E27FC236}">
                <a16:creationId xmlns:a16="http://schemas.microsoft.com/office/drawing/2014/main" id="{1455AA76-5249-4119-A65A-B8A56CA7168B}"/>
              </a:ext>
              <a:ext uri="{C183D7F6-B498-43B3-948B-1728B52AA6E4}">
                <adec:decorative xmlns:adec="http://schemas.microsoft.com/office/drawing/2017/decorative" val="1"/>
              </a:ext>
            </a:extLst>
          </p:cNvPr>
          <p:cNvGrpSpPr>
            <a:grpSpLocks noChangeAspect="1"/>
          </p:cNvGrpSpPr>
          <p:nvPr/>
        </p:nvGrpSpPr>
        <p:grpSpPr bwMode="auto">
          <a:xfrm>
            <a:off x="8061433" y="4640820"/>
            <a:ext cx="493034" cy="491167"/>
            <a:chOff x="3405" y="1696"/>
            <a:chExt cx="264" cy="263"/>
          </a:xfrm>
        </p:grpSpPr>
        <p:sp>
          <p:nvSpPr>
            <p:cNvPr id="71" name="Freeform 18">
              <a:extLst>
                <a:ext uri="{FF2B5EF4-FFF2-40B4-BE49-F238E27FC236}">
                  <a16:creationId xmlns:a16="http://schemas.microsoft.com/office/drawing/2014/main" id="{6BA9C4F3-4B99-42EA-AF54-019782C10685}"/>
                </a:ext>
              </a:extLst>
            </p:cNvPr>
            <p:cNvSpPr>
              <a:spLocks/>
            </p:cNvSpPr>
            <p:nvPr/>
          </p:nvSpPr>
          <p:spPr bwMode="auto">
            <a:xfrm>
              <a:off x="3405" y="1696"/>
              <a:ext cx="66" cy="65"/>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rgbClr val="4B53BC"/>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19">
              <a:extLst>
                <a:ext uri="{FF2B5EF4-FFF2-40B4-BE49-F238E27FC236}">
                  <a16:creationId xmlns:a16="http://schemas.microsoft.com/office/drawing/2014/main" id="{465C0D44-4516-436A-ADF7-EFA2D2928F14}"/>
                </a:ext>
              </a:extLst>
            </p:cNvPr>
            <p:cNvSpPr>
              <a:spLocks/>
            </p:cNvSpPr>
            <p:nvPr/>
          </p:nvSpPr>
          <p:spPr bwMode="auto">
            <a:xfrm>
              <a:off x="3405" y="1894"/>
              <a:ext cx="66" cy="65"/>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rgbClr val="4B53BC"/>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1D817A9C-33FB-4925-8192-FB181D62CC25}"/>
                </a:ext>
              </a:extLst>
            </p:cNvPr>
            <p:cNvSpPr>
              <a:spLocks/>
            </p:cNvSpPr>
            <p:nvPr/>
          </p:nvSpPr>
          <p:spPr bwMode="auto">
            <a:xfrm>
              <a:off x="3604" y="1696"/>
              <a:ext cx="65" cy="65"/>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rgbClr val="4B53BC"/>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21">
              <a:extLst>
                <a:ext uri="{FF2B5EF4-FFF2-40B4-BE49-F238E27FC236}">
                  <a16:creationId xmlns:a16="http://schemas.microsoft.com/office/drawing/2014/main" id="{B6055DA5-7EE6-4949-95BD-3A08ECC165CA}"/>
                </a:ext>
              </a:extLst>
            </p:cNvPr>
            <p:cNvSpPr>
              <a:spLocks/>
            </p:cNvSpPr>
            <p:nvPr/>
          </p:nvSpPr>
          <p:spPr bwMode="auto">
            <a:xfrm>
              <a:off x="3604" y="1894"/>
              <a:ext cx="65" cy="65"/>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rgbClr val="4B53BC"/>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0D793F5E-5B2D-47BA-BF26-55CA25DE8118}"/>
                </a:ext>
              </a:extLst>
            </p:cNvPr>
            <p:cNvSpPr>
              <a:spLocks/>
            </p:cNvSpPr>
            <p:nvPr/>
          </p:nvSpPr>
          <p:spPr bwMode="auto">
            <a:xfrm>
              <a:off x="3503" y="1761"/>
              <a:ext cx="67" cy="67"/>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rgbClr val="C1C1C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3">
              <a:extLst>
                <a:ext uri="{FF2B5EF4-FFF2-40B4-BE49-F238E27FC236}">
                  <a16:creationId xmlns:a16="http://schemas.microsoft.com/office/drawing/2014/main" id="{74976ABD-80AF-45A3-9C3A-54334ABE69C4}"/>
                </a:ext>
              </a:extLst>
            </p:cNvPr>
            <p:cNvSpPr>
              <a:spLocks/>
            </p:cNvSpPr>
            <p:nvPr/>
          </p:nvSpPr>
          <p:spPr bwMode="auto">
            <a:xfrm>
              <a:off x="3486" y="1845"/>
              <a:ext cx="101" cy="48"/>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rgbClr val="C1C1C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1075624" rtl="0" eaLnBrk="1" fontAlgn="auto" latinLnBrk="0" hangingPunct="1">
                <a:lnSpc>
                  <a:spcPct val="100000"/>
                </a:lnSpc>
                <a:spcBef>
                  <a:spcPts val="0"/>
                </a:spcBef>
                <a:spcAft>
                  <a:spcPts val="0"/>
                </a:spcAft>
                <a:buClrTx/>
                <a:buSzTx/>
                <a:buFontTx/>
                <a:buNone/>
                <a:tabLst/>
                <a:defRPr/>
              </a:pPr>
              <a:endParaRPr kumimoji="0" lang="en-US" sz="2076" b="0" i="0" u="none" strike="noStrike" kern="1200" cap="none" spc="0" normalizeH="0" baseline="0" noProof="0">
                <a:ln>
                  <a:noFill/>
                </a:ln>
                <a:solidFill>
                  <a:srgbClr val="1A1A1A"/>
                </a:solidFill>
                <a:effectLst/>
                <a:uLnTx/>
                <a:uFillTx/>
                <a:latin typeface="Segoe UI"/>
                <a:ea typeface="+mn-ea"/>
                <a:cs typeface="+mn-cs"/>
              </a:endParaRPr>
            </a:p>
          </p:txBody>
        </p:sp>
      </p:grpSp>
      <p:sp>
        <p:nvSpPr>
          <p:cNvPr id="77" name="Text Placeholder 43">
            <a:extLst>
              <a:ext uri="{FF2B5EF4-FFF2-40B4-BE49-F238E27FC236}">
                <a16:creationId xmlns:a16="http://schemas.microsoft.com/office/drawing/2014/main" id="{FE100AA3-D88A-4CDE-80D6-918B55F43B81}"/>
              </a:ext>
            </a:extLst>
          </p:cNvPr>
          <p:cNvSpPr txBox="1">
            <a:spLocks/>
          </p:cNvSpPr>
          <p:nvPr/>
        </p:nvSpPr>
        <p:spPr>
          <a:xfrm>
            <a:off x="8885198" y="4407215"/>
            <a:ext cx="2577980" cy="9583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588"/>
              </a:spcBef>
              <a:spcAft>
                <a:spcPts val="0"/>
              </a:spcAft>
              <a:buClrTx/>
              <a:buSzTx/>
              <a:buFont typeface="Arial"/>
              <a:buNone/>
              <a:tabLst/>
              <a:defRPr/>
            </a:pPr>
            <a:r>
              <a:rPr kumimoji="0" lang="en-US" sz="1568" b="0" i="0" u="none" strike="noStrike" kern="1200" cap="none" spc="0" normalizeH="0" baseline="0" noProof="0">
                <a:ln>
                  <a:noFill/>
                </a:ln>
                <a:solidFill>
                  <a:srgbClr val="2F2F2F"/>
                </a:solidFill>
                <a:effectLst/>
                <a:uLnTx/>
                <a:uFillTx/>
                <a:latin typeface="Calibri Light" panose="020F0302020204030204"/>
                <a:ea typeface="+mn-ea"/>
                <a:cs typeface="Segoe UI" charset="0"/>
              </a:rPr>
              <a:t>Administrators</a:t>
            </a:r>
          </a:p>
          <a:p>
            <a:pPr marL="0" marR="0" lvl="0" indent="0" algn="l" defTabSz="895870" rtl="0" eaLnBrk="1" fontAlgn="auto" latinLnBrk="0" hangingPunct="1">
              <a:lnSpc>
                <a:spcPct val="100000"/>
              </a:lnSpc>
              <a:spcBef>
                <a:spcPts val="588"/>
              </a:spcBef>
              <a:spcAft>
                <a:spcPts val="0"/>
              </a:spcAft>
              <a:buClrTx/>
              <a:buSzTx/>
              <a:buFont typeface="Arial"/>
              <a:buNone/>
              <a:tabLst/>
              <a:defRPr/>
            </a:pPr>
            <a:r>
              <a:rPr kumimoji="0" lang="en-US" sz="1176" b="0" i="0" u="none" strike="noStrike" kern="1200" cap="none" spc="0" normalizeH="0" baseline="0" noProof="0">
                <a:ln>
                  <a:noFill/>
                </a:ln>
                <a:solidFill>
                  <a:srgbClr val="44546A"/>
                </a:solidFill>
                <a:effectLst/>
                <a:uLnTx/>
                <a:uFillTx/>
                <a:latin typeface="Segoe UI" charset="0"/>
                <a:ea typeface="+mn-ea"/>
                <a:cs typeface="Segoe UI" charset="0"/>
              </a:rPr>
              <a:t>Assign policy for apps over end users. Preinstall and pre-pin apps to drive adoption</a:t>
            </a:r>
          </a:p>
        </p:txBody>
      </p:sp>
    </p:spTree>
    <p:extLst>
      <p:ext uri="{BB962C8B-B14F-4D97-AF65-F5344CB8AC3E}">
        <p14:creationId xmlns:p14="http://schemas.microsoft.com/office/powerpoint/2010/main" val="27368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5E23B9-042F-4B61-8503-A1625E95F882}"/>
              </a:ext>
            </a:extLst>
          </p:cNvPr>
          <p:cNvSpPr>
            <a:spLocks noGrp="1"/>
          </p:cNvSpPr>
          <p:nvPr>
            <p:ph type="title"/>
          </p:nvPr>
        </p:nvSpPr>
        <p:spPr/>
        <p:txBody>
          <a:bodyPr/>
          <a:lstStyle/>
          <a:p>
            <a:r>
              <a:rPr lang="en-GB" dirty="0"/>
              <a:t>What is </a:t>
            </a:r>
            <a:r>
              <a:rPr lang="en-GB" dirty="0" err="1"/>
              <a:t>Blazor</a:t>
            </a:r>
            <a:endParaRPr lang="en-US" dirty="0"/>
          </a:p>
        </p:txBody>
      </p:sp>
      <p:pic>
        <p:nvPicPr>
          <p:cNvPr id="8" name="Picture 7">
            <a:extLst>
              <a:ext uri="{FF2B5EF4-FFF2-40B4-BE49-F238E27FC236}">
                <a16:creationId xmlns:a16="http://schemas.microsoft.com/office/drawing/2014/main" id="{84E4CB7C-180C-4468-B815-CF20CADEFDC5}"/>
              </a:ext>
            </a:extLst>
          </p:cNvPr>
          <p:cNvPicPr>
            <a:picLocks noChangeAspect="1"/>
          </p:cNvPicPr>
          <p:nvPr/>
        </p:nvPicPr>
        <p:blipFill>
          <a:blip r:embed="rId2"/>
          <a:stretch>
            <a:fillRect/>
          </a:stretch>
        </p:blipFill>
        <p:spPr>
          <a:xfrm>
            <a:off x="6999768" y="2578313"/>
            <a:ext cx="3938596" cy="2391074"/>
          </a:xfrm>
          <a:prstGeom prst="rect">
            <a:avLst/>
          </a:prstGeom>
        </p:spPr>
      </p:pic>
      <p:pic>
        <p:nvPicPr>
          <p:cNvPr id="10" name="Picture 9">
            <a:extLst>
              <a:ext uri="{FF2B5EF4-FFF2-40B4-BE49-F238E27FC236}">
                <a16:creationId xmlns:a16="http://schemas.microsoft.com/office/drawing/2014/main" id="{7FB8EA91-D2AD-48F1-9220-EB5990A88C2D}"/>
              </a:ext>
            </a:extLst>
          </p:cNvPr>
          <p:cNvPicPr>
            <a:picLocks noChangeAspect="1"/>
          </p:cNvPicPr>
          <p:nvPr/>
        </p:nvPicPr>
        <p:blipFill>
          <a:blip r:embed="rId3"/>
          <a:stretch>
            <a:fillRect/>
          </a:stretch>
        </p:blipFill>
        <p:spPr>
          <a:xfrm>
            <a:off x="1440628" y="2452643"/>
            <a:ext cx="3013291" cy="2516744"/>
          </a:xfrm>
          <a:prstGeom prst="rect">
            <a:avLst/>
          </a:prstGeom>
        </p:spPr>
      </p:pic>
    </p:spTree>
    <p:extLst>
      <p:ext uri="{BB962C8B-B14F-4D97-AF65-F5344CB8AC3E}">
        <p14:creationId xmlns:p14="http://schemas.microsoft.com/office/powerpoint/2010/main" val="3009824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5E23B9-042F-4B61-8503-A1625E95F882}"/>
              </a:ext>
            </a:extLst>
          </p:cNvPr>
          <p:cNvSpPr>
            <a:spLocks noGrp="1"/>
          </p:cNvSpPr>
          <p:nvPr>
            <p:ph type="title"/>
          </p:nvPr>
        </p:nvSpPr>
        <p:spPr/>
        <p:txBody>
          <a:bodyPr/>
          <a:lstStyle/>
          <a:p>
            <a:r>
              <a:rPr lang="en-GB" dirty="0"/>
              <a:t>What is </a:t>
            </a:r>
            <a:r>
              <a:rPr lang="en-GB" dirty="0" err="1"/>
              <a:t>Blazor</a:t>
            </a:r>
            <a:endParaRPr lang="en-US" dirty="0"/>
          </a:p>
        </p:txBody>
      </p:sp>
      <p:pic>
        <p:nvPicPr>
          <p:cNvPr id="8" name="Picture 7">
            <a:extLst>
              <a:ext uri="{FF2B5EF4-FFF2-40B4-BE49-F238E27FC236}">
                <a16:creationId xmlns:a16="http://schemas.microsoft.com/office/drawing/2014/main" id="{84E4CB7C-180C-4468-B815-CF20CADEFDC5}"/>
              </a:ext>
            </a:extLst>
          </p:cNvPr>
          <p:cNvPicPr>
            <a:picLocks noChangeAspect="1"/>
          </p:cNvPicPr>
          <p:nvPr/>
        </p:nvPicPr>
        <p:blipFill>
          <a:blip r:embed="rId2"/>
          <a:stretch>
            <a:fillRect/>
          </a:stretch>
        </p:blipFill>
        <p:spPr>
          <a:xfrm>
            <a:off x="6999768" y="2578313"/>
            <a:ext cx="3938596" cy="2391074"/>
          </a:xfrm>
          <a:prstGeom prst="rect">
            <a:avLst/>
          </a:prstGeom>
        </p:spPr>
      </p:pic>
      <p:pic>
        <p:nvPicPr>
          <p:cNvPr id="10" name="Picture 9">
            <a:extLst>
              <a:ext uri="{FF2B5EF4-FFF2-40B4-BE49-F238E27FC236}">
                <a16:creationId xmlns:a16="http://schemas.microsoft.com/office/drawing/2014/main" id="{7FB8EA91-D2AD-48F1-9220-EB5990A88C2D}"/>
              </a:ext>
            </a:extLst>
          </p:cNvPr>
          <p:cNvPicPr>
            <a:picLocks noChangeAspect="1"/>
          </p:cNvPicPr>
          <p:nvPr/>
        </p:nvPicPr>
        <p:blipFill>
          <a:blip r:embed="rId3"/>
          <a:stretch>
            <a:fillRect/>
          </a:stretch>
        </p:blipFill>
        <p:spPr>
          <a:xfrm>
            <a:off x="1440628" y="2452643"/>
            <a:ext cx="3013291" cy="2516744"/>
          </a:xfrm>
          <a:prstGeom prst="rect">
            <a:avLst/>
          </a:prstGeom>
        </p:spPr>
      </p:pic>
      <p:sp>
        <p:nvSpPr>
          <p:cNvPr id="6" name="Title 4">
            <a:extLst>
              <a:ext uri="{FF2B5EF4-FFF2-40B4-BE49-F238E27FC236}">
                <a16:creationId xmlns:a16="http://schemas.microsoft.com/office/drawing/2014/main" id="{B2644699-61C2-4DFA-AB69-B26F5496EADB}"/>
              </a:ext>
            </a:extLst>
          </p:cNvPr>
          <p:cNvSpPr txBox="1">
            <a:spLocks/>
          </p:cNvSpPr>
          <p:nvPr/>
        </p:nvSpPr>
        <p:spPr>
          <a:xfrm>
            <a:off x="1440628" y="4837435"/>
            <a:ext cx="30132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client-side</a:t>
            </a:r>
            <a:endParaRPr kumimoji="0" lang="en-US" sz="320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7" name="Title 4">
            <a:extLst>
              <a:ext uri="{FF2B5EF4-FFF2-40B4-BE49-F238E27FC236}">
                <a16:creationId xmlns:a16="http://schemas.microsoft.com/office/drawing/2014/main" id="{B1CD16F4-5CF4-4479-A2AE-7E543DE485D0}"/>
              </a:ext>
            </a:extLst>
          </p:cNvPr>
          <p:cNvSpPr txBox="1">
            <a:spLocks/>
          </p:cNvSpPr>
          <p:nvPr/>
        </p:nvSpPr>
        <p:spPr>
          <a:xfrm>
            <a:off x="6999769" y="4837435"/>
            <a:ext cx="3938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server-side</a:t>
            </a:r>
            <a:endParaRPr kumimoji="0" lang="en-US" sz="320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
        <p:nvSpPr>
          <p:cNvPr id="9" name="Title 4">
            <a:extLst>
              <a:ext uri="{FF2B5EF4-FFF2-40B4-BE49-F238E27FC236}">
                <a16:creationId xmlns:a16="http://schemas.microsoft.com/office/drawing/2014/main" id="{867FB734-E5EE-4E18-84DB-7E49901B39E0}"/>
              </a:ext>
            </a:extLst>
          </p:cNvPr>
          <p:cNvSpPr txBox="1">
            <a:spLocks/>
          </p:cNvSpPr>
          <p:nvPr/>
        </p:nvSpPr>
        <p:spPr>
          <a:xfrm>
            <a:off x="1440628" y="5857012"/>
            <a:ext cx="8559538" cy="9020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rPr>
              <a:t>https://blazor.net</a:t>
            </a:r>
            <a:endParaRPr kumimoji="0" lang="en-US" sz="3200" b="0" i="0" u="none" strike="noStrike" kern="1200" cap="none" spc="0" normalizeH="0" baseline="0" noProof="0" dirty="0">
              <a:ln>
                <a:noFill/>
              </a:ln>
              <a:solidFill>
                <a:prstClr val="white"/>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148366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764BB052-A91E-3D40-BCBC-7591895CAFB9}"/>
              </a:ext>
            </a:extLst>
          </p:cNvPr>
          <p:cNvGraphicFramePr>
            <a:graphicFrameLocks noGrp="1"/>
          </p:cNvGraphicFramePr>
          <p:nvPr/>
        </p:nvGraphicFramePr>
        <p:xfrm>
          <a:off x="5448107" y="607114"/>
          <a:ext cx="5373515" cy="5774857"/>
        </p:xfrm>
        <a:graphic>
          <a:graphicData uri="http://schemas.openxmlformats.org/drawingml/2006/table">
            <a:tbl>
              <a:tblPr firstRow="1" bandRow="1">
                <a:tableStyleId>{2D5ABB26-0587-4C30-8999-92F81FD0307C}</a:tableStyleId>
              </a:tblPr>
              <a:tblGrid>
                <a:gridCol w="3388018">
                  <a:extLst>
                    <a:ext uri="{9D8B030D-6E8A-4147-A177-3AD203B41FA5}">
                      <a16:colId xmlns:a16="http://schemas.microsoft.com/office/drawing/2014/main" val="3545529191"/>
                    </a:ext>
                  </a:extLst>
                </a:gridCol>
                <a:gridCol w="1985497">
                  <a:extLst>
                    <a:ext uri="{9D8B030D-6E8A-4147-A177-3AD203B41FA5}">
                      <a16:colId xmlns:a16="http://schemas.microsoft.com/office/drawing/2014/main" val="2109587859"/>
                    </a:ext>
                  </a:extLst>
                </a:gridCol>
              </a:tblGrid>
              <a:tr h="370840">
                <a:tc>
                  <a:txBody>
                    <a:bodyPr/>
                    <a:lstStyle/>
                    <a:p>
                      <a:r>
                        <a:rPr lang="en-US"/>
                        <a:t>Project Generator</a:t>
                      </a:r>
                    </a:p>
                    <a:p>
                      <a:r>
                        <a:rPr lang="en-US" sz="1200">
                          <a:solidFill>
                            <a:schemeClr val="accent1"/>
                          </a:solidFill>
                        </a:rPr>
                        <a:t>Tabs, Bots, Message Extensions, Samples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06101353"/>
                  </a:ext>
                </a:extLst>
              </a:tr>
              <a:tr h="370840">
                <a:tc>
                  <a:txBody>
                    <a:bodyPr/>
                    <a:lstStyle/>
                    <a:p>
                      <a:r>
                        <a:rPr lang="en-US"/>
                        <a:t>F5 &amp; Debugging</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529883701"/>
                  </a:ext>
                </a:extLst>
              </a:tr>
              <a:tr h="370840">
                <a:tc>
                  <a:txBody>
                    <a:bodyPr/>
                    <a:lstStyle/>
                    <a:p>
                      <a:r>
                        <a:rPr lang="en-US">
                          <a:solidFill>
                            <a:schemeClr val="tx1"/>
                          </a:solidFill>
                        </a:rPr>
                        <a:t>Identity</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a:solidFill>
                            <a:schemeClr val="accent1"/>
                          </a:solidFill>
                        </a:rPr>
                        <a:t>Single-Line Auth</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007011048"/>
                  </a:ext>
                </a:extLst>
              </a:tr>
              <a:tr h="370840">
                <a:tc>
                  <a:txBody>
                    <a:bodyPr/>
                    <a:lstStyle/>
                    <a:p>
                      <a:r>
                        <a:rPr lang="en-US">
                          <a:solidFill>
                            <a:schemeClr val="tx1"/>
                          </a:solidFill>
                        </a:rPr>
                        <a:t>Front-end Hosting</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744673146"/>
                  </a:ext>
                </a:extLst>
              </a:tr>
              <a:tr h="370840">
                <a:tc>
                  <a:txBody>
                    <a:bodyPr/>
                    <a:lstStyle/>
                    <a:p>
                      <a:r>
                        <a:rPr lang="en-US">
                          <a:solidFill>
                            <a:schemeClr val="tx1"/>
                          </a:solidFill>
                        </a:rPr>
                        <a:t>Integrated Azure Functions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818096132"/>
                  </a:ext>
                </a:extLst>
              </a:tr>
              <a:tr h="405297">
                <a:tc>
                  <a:txBody>
                    <a:bodyPr/>
                    <a:lstStyle/>
                    <a:p>
                      <a:r>
                        <a:rPr lang="en-US">
                          <a:solidFill>
                            <a:schemeClr val="tx1"/>
                          </a:solidFill>
                        </a:rPr>
                        <a:t>Microsoft Graph</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a:solidFill>
                            <a:schemeClr val="accent1"/>
                          </a:solidFill>
                        </a:rPr>
                        <a:t>Single-Line Graph</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04511406"/>
                  </a:ext>
                </a:extLst>
              </a:tr>
              <a:tr h="370840">
                <a:tc>
                  <a:txBody>
                    <a:bodyPr/>
                    <a:lstStyle/>
                    <a:p>
                      <a:r>
                        <a:rPr lang="en-US">
                          <a:solidFill>
                            <a:schemeClr val="tx1"/>
                          </a:solidFill>
                        </a:rPr>
                        <a:t>Azure SQL</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619149819"/>
                  </a:ext>
                </a:extLst>
              </a:tr>
              <a:tr h="370840">
                <a:tc>
                  <a:txBody>
                    <a:bodyPr/>
                    <a:lstStyle/>
                    <a:p>
                      <a:r>
                        <a:rPr lang="en-US">
                          <a:solidFill>
                            <a:schemeClr val="accent1"/>
                          </a:solidFill>
                        </a:rPr>
                        <a:t>SPFx</a:t>
                      </a:r>
                      <a:r>
                        <a:rPr lang="en-US">
                          <a:solidFill>
                            <a:schemeClr val="tx1"/>
                          </a:solidFill>
                        </a:rPr>
                        <a:t> </a:t>
                      </a:r>
                      <a:r>
                        <a:rPr lang="en-US">
                          <a:solidFill>
                            <a:schemeClr val="accent1"/>
                          </a:solidFill>
                        </a:rPr>
                        <a:t>integration</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522940925"/>
                  </a:ext>
                </a:extLst>
              </a:tr>
              <a:tr h="370840">
                <a:tc>
                  <a:txBody>
                    <a:bodyPr/>
                    <a:lstStyle/>
                    <a:p>
                      <a:r>
                        <a:rPr lang="en-US">
                          <a:solidFill>
                            <a:schemeClr val="tx1"/>
                          </a:solidFill>
                        </a:rPr>
                        <a:t>Deployment Automation</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755002864"/>
                  </a:ext>
                </a:extLst>
              </a:tr>
              <a:tr h="370840">
                <a:tc>
                  <a:txBody>
                    <a:bodyPr/>
                    <a:lstStyle/>
                    <a:p>
                      <a:r>
                        <a:rPr lang="en-US">
                          <a:solidFill>
                            <a:schemeClr val="accent1"/>
                          </a:solidFill>
                        </a:rPr>
                        <a:t>Bicep Templates</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345833415"/>
                  </a:ext>
                </a:extLst>
              </a:tr>
              <a:tr h="370840">
                <a:tc>
                  <a:txBody>
                    <a:bodyPr/>
                    <a:lstStyle/>
                    <a:p>
                      <a:r>
                        <a:rPr lang="en-US">
                          <a:solidFill>
                            <a:schemeClr val="tx1"/>
                          </a:solidFill>
                        </a:rPr>
                        <a:t>Publishing</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572104349"/>
                  </a:ext>
                </a:extLst>
              </a:tr>
              <a:tr h="370840">
                <a:tc>
                  <a:txBody>
                    <a:bodyPr/>
                    <a:lstStyle/>
                    <a:p>
                      <a:r>
                        <a:rPr lang="en-US">
                          <a:solidFill>
                            <a:schemeClr val="tx1"/>
                          </a:solidFill>
                        </a:rPr>
                        <a:t>Extensibility</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633793180"/>
                  </a:ext>
                </a:extLst>
              </a:tr>
              <a:tr h="370840">
                <a:tc>
                  <a:txBody>
                    <a:bodyPr/>
                    <a:lstStyle/>
                    <a:p>
                      <a:r>
                        <a:rPr lang="en-US">
                          <a:solidFill>
                            <a:schemeClr val="tx1"/>
                          </a:solidFill>
                        </a:rPr>
                        <a:t>CLI</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2919757359"/>
                  </a:ext>
                </a:extLst>
              </a:tr>
              <a:tr h="370840">
                <a:tc>
                  <a:txBody>
                    <a:bodyPr/>
                    <a:lstStyle/>
                    <a:p>
                      <a:r>
                        <a:rPr lang="en-US" err="1">
                          <a:solidFill>
                            <a:schemeClr val="tx1"/>
                          </a:solidFill>
                        </a:rPr>
                        <a:t>Blazor</a:t>
                      </a:r>
                      <a:r>
                        <a:rPr lang="en-US">
                          <a:solidFill>
                            <a:schemeClr val="tx1"/>
                          </a:solidFill>
                        </a:rPr>
                        <a:t> Support</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818497966"/>
                  </a:ext>
                </a:extLst>
              </a:tr>
              <a:tr h="370840">
                <a:tc>
                  <a:txBody>
                    <a:bodyPr/>
                    <a:lstStyle/>
                    <a:p>
                      <a:r>
                        <a:rPr lang="en-US">
                          <a:solidFill>
                            <a:schemeClr val="tx1"/>
                          </a:solidFill>
                        </a:rPr>
                        <a:t>Automatic Tunneling</a:t>
                      </a: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a:solidFill>
                            <a:schemeClr val="accent1"/>
                          </a:solidFill>
                          <a:effectLst/>
                          <a:latin typeface="+mn-lt"/>
                          <a:ea typeface="+mn-ea"/>
                          <a:cs typeface="+mn-cs"/>
                        </a:rPr>
                        <a:t>🗸</a:t>
                      </a:r>
                      <a:endParaRPr lang="en-US">
                        <a:solidFill>
                          <a:schemeClr val="accent1"/>
                        </a:solidFill>
                      </a:endParaRPr>
                    </a:p>
                  </a:txBody>
                  <a:tcP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952223710"/>
                  </a:ext>
                </a:extLst>
              </a:tr>
            </a:tbl>
          </a:graphicData>
        </a:graphic>
      </p:graphicFrame>
      <p:sp>
        <p:nvSpPr>
          <p:cNvPr id="9" name="Title 6">
            <a:extLst>
              <a:ext uri="{FF2B5EF4-FFF2-40B4-BE49-F238E27FC236}">
                <a16:creationId xmlns:a16="http://schemas.microsoft.com/office/drawing/2014/main" id="{134AB73B-4F96-E043-BE98-66E2EB93951F}"/>
              </a:ext>
            </a:extLst>
          </p:cNvPr>
          <p:cNvSpPr>
            <a:spLocks noGrp="1"/>
          </p:cNvSpPr>
          <p:nvPr>
            <p:ph type="title"/>
          </p:nvPr>
        </p:nvSpPr>
        <p:spPr>
          <a:xfrm>
            <a:off x="539402" y="581584"/>
            <a:ext cx="4551582" cy="2769989"/>
          </a:xfrm>
        </p:spPr>
        <p:txBody>
          <a:bodyPr/>
          <a:lstStyle/>
          <a:p>
            <a:r>
              <a:rPr lang="en-US"/>
              <a:t>The easiest way to get started building apps for Microsoft Teams</a:t>
            </a:r>
            <a:br>
              <a:rPr lang="en-US"/>
            </a:br>
            <a:br>
              <a:rPr lang="en-US"/>
            </a:br>
            <a:r>
              <a:rPr lang="en-US"/>
              <a:t>Teams Toolkit </a:t>
            </a:r>
            <a:r>
              <a:rPr lang="en-US">
                <a:solidFill>
                  <a:schemeClr val="accent1"/>
                </a:solidFill>
              </a:rPr>
              <a:t>Preview</a:t>
            </a:r>
          </a:p>
        </p:txBody>
      </p:sp>
      <p:pic>
        <p:nvPicPr>
          <p:cNvPr id="2" name="Picture 1">
            <a:extLst>
              <a:ext uri="{FF2B5EF4-FFF2-40B4-BE49-F238E27FC236}">
                <a16:creationId xmlns:a16="http://schemas.microsoft.com/office/drawing/2014/main" id="{2709EEAC-7E85-8D49-9E65-83DFDE261861}"/>
              </a:ext>
            </a:extLst>
          </p:cNvPr>
          <p:cNvPicPr>
            <a:picLocks noChangeAspect="1"/>
          </p:cNvPicPr>
          <p:nvPr/>
        </p:nvPicPr>
        <p:blipFill>
          <a:blip r:embed="rId3"/>
          <a:stretch>
            <a:fillRect/>
          </a:stretch>
        </p:blipFill>
        <p:spPr>
          <a:xfrm>
            <a:off x="702904" y="4569358"/>
            <a:ext cx="812014" cy="812014"/>
          </a:xfrm>
          <a:prstGeom prst="rect">
            <a:avLst/>
          </a:prstGeom>
        </p:spPr>
      </p:pic>
      <p:pic>
        <p:nvPicPr>
          <p:cNvPr id="3" name="Picture 2">
            <a:extLst>
              <a:ext uri="{FF2B5EF4-FFF2-40B4-BE49-F238E27FC236}">
                <a16:creationId xmlns:a16="http://schemas.microsoft.com/office/drawing/2014/main" id="{01A4B250-2C71-2344-AC45-5387DE58FAFC}"/>
              </a:ext>
            </a:extLst>
          </p:cNvPr>
          <p:cNvPicPr>
            <a:picLocks noChangeAspect="1"/>
          </p:cNvPicPr>
          <p:nvPr/>
        </p:nvPicPr>
        <p:blipFill>
          <a:blip r:embed="rId4"/>
          <a:stretch>
            <a:fillRect/>
          </a:stretch>
        </p:blipFill>
        <p:spPr>
          <a:xfrm>
            <a:off x="702904" y="3612568"/>
            <a:ext cx="812014" cy="812014"/>
          </a:xfrm>
          <a:prstGeom prst="rect">
            <a:avLst/>
          </a:prstGeom>
        </p:spPr>
      </p:pic>
      <p:grpSp>
        <p:nvGrpSpPr>
          <p:cNvPr id="15" name="Group 14">
            <a:extLst>
              <a:ext uri="{FF2B5EF4-FFF2-40B4-BE49-F238E27FC236}">
                <a16:creationId xmlns:a16="http://schemas.microsoft.com/office/drawing/2014/main" id="{2F2E7385-D28C-7847-A8DD-B5052E120490}"/>
              </a:ext>
            </a:extLst>
          </p:cNvPr>
          <p:cNvGrpSpPr/>
          <p:nvPr/>
        </p:nvGrpSpPr>
        <p:grpSpPr>
          <a:xfrm>
            <a:off x="779397" y="5617389"/>
            <a:ext cx="659027" cy="659027"/>
            <a:chOff x="1717040" y="7154013"/>
            <a:chExt cx="659027" cy="659027"/>
          </a:xfrm>
        </p:grpSpPr>
        <p:sp>
          <p:nvSpPr>
            <p:cNvPr id="13" name="Rounded Rectangle 12">
              <a:extLst>
                <a:ext uri="{FF2B5EF4-FFF2-40B4-BE49-F238E27FC236}">
                  <a16:creationId xmlns:a16="http://schemas.microsoft.com/office/drawing/2014/main" id="{14AF6423-236B-244C-8F63-6F3296F85904}"/>
                </a:ext>
              </a:extLst>
            </p:cNvPr>
            <p:cNvSpPr/>
            <p:nvPr/>
          </p:nvSpPr>
          <p:spPr bwMode="auto">
            <a:xfrm>
              <a:off x="1717040" y="7154013"/>
              <a:ext cx="659027" cy="659027"/>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DE48BA34-E6D9-144A-B940-993BED550690}"/>
                </a:ext>
              </a:extLst>
            </p:cNvPr>
            <p:cNvPicPr>
              <a:picLocks noChangeAspect="1"/>
            </p:cNvPicPr>
            <p:nvPr/>
          </p:nvPicPr>
          <p:blipFill>
            <a:blip r:embed="rId5"/>
            <a:stretch>
              <a:fillRect/>
            </a:stretch>
          </p:blipFill>
          <p:spPr>
            <a:xfrm>
              <a:off x="1758847" y="7211152"/>
              <a:ext cx="504039" cy="375348"/>
            </a:xfrm>
            <a:prstGeom prst="rect">
              <a:avLst/>
            </a:prstGeom>
          </p:spPr>
        </p:pic>
      </p:grpSp>
    </p:spTree>
    <p:extLst>
      <p:ext uri="{BB962C8B-B14F-4D97-AF65-F5344CB8AC3E}">
        <p14:creationId xmlns:p14="http://schemas.microsoft.com/office/powerpoint/2010/main" val="768101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F4DB-F347-4FFB-BBA6-098206B67044}"/>
              </a:ext>
            </a:extLst>
          </p:cNvPr>
          <p:cNvSpPr>
            <a:spLocks noGrp="1"/>
          </p:cNvSpPr>
          <p:nvPr>
            <p:ph type="title"/>
          </p:nvPr>
        </p:nvSpPr>
        <p:spPr>
          <a:xfrm>
            <a:off x="588263" y="457200"/>
            <a:ext cx="11018520" cy="553998"/>
          </a:xfrm>
        </p:spPr>
        <p:txBody>
          <a:bodyPr wrap="square" anchor="t">
            <a:normAutofit/>
          </a:bodyPr>
          <a:lstStyle/>
          <a:p>
            <a:r>
              <a:rPr lang="en-GB" dirty="0"/>
              <a:t>Teams Toolkit Options</a:t>
            </a:r>
            <a:endParaRPr lang="en-US" dirty="0"/>
          </a:p>
        </p:txBody>
      </p:sp>
      <p:pic>
        <p:nvPicPr>
          <p:cNvPr id="5" name="Picture 4">
            <a:extLst>
              <a:ext uri="{FF2B5EF4-FFF2-40B4-BE49-F238E27FC236}">
                <a16:creationId xmlns:a16="http://schemas.microsoft.com/office/drawing/2014/main" id="{E323232B-CC03-4B7D-A3BC-E83295186AFC}"/>
              </a:ext>
            </a:extLst>
          </p:cNvPr>
          <p:cNvPicPr>
            <a:picLocks noChangeAspect="1"/>
          </p:cNvPicPr>
          <p:nvPr/>
        </p:nvPicPr>
        <p:blipFill>
          <a:blip r:embed="rId2"/>
          <a:stretch>
            <a:fillRect/>
          </a:stretch>
        </p:blipFill>
        <p:spPr>
          <a:xfrm>
            <a:off x="117475" y="1682399"/>
            <a:ext cx="8096170" cy="4432651"/>
          </a:xfrm>
          <a:prstGeom prst="rect">
            <a:avLst/>
          </a:prstGeom>
          <a:noFill/>
        </p:spPr>
      </p:pic>
      <p:sp>
        <p:nvSpPr>
          <p:cNvPr id="3" name="Content Placeholder 2">
            <a:extLst>
              <a:ext uri="{FF2B5EF4-FFF2-40B4-BE49-F238E27FC236}">
                <a16:creationId xmlns:a16="http://schemas.microsoft.com/office/drawing/2014/main" id="{43E040EA-622C-495F-81B4-E54D46C5B1F0}"/>
              </a:ext>
            </a:extLst>
          </p:cNvPr>
          <p:cNvSpPr>
            <a:spLocks noGrp="1"/>
          </p:cNvSpPr>
          <p:nvPr>
            <p:ph sz="quarter" idx="13"/>
          </p:nvPr>
        </p:nvSpPr>
        <p:spPr>
          <a:xfrm>
            <a:off x="7812087" y="1566862"/>
            <a:ext cx="4379913" cy="4833938"/>
          </a:xfrm>
        </p:spPr>
        <p:txBody>
          <a:bodyPr wrap="square">
            <a:normAutofit/>
          </a:bodyPr>
          <a:lstStyle/>
          <a:p>
            <a:r>
              <a:rPr lang="en-GB" sz="2400" dirty="0"/>
              <a:t>Visual Studio 2019: Teams Toolkit Extension</a:t>
            </a:r>
          </a:p>
          <a:p>
            <a:r>
              <a:rPr lang="en-GB" sz="2400" dirty="0"/>
              <a:t>Visual Studio 2022 starting with 17.1.0 – Component in the VS Installer under “ASP.NET and web development”</a:t>
            </a:r>
            <a:endParaRPr lang="en-US" sz="2400" dirty="0"/>
          </a:p>
        </p:txBody>
      </p:sp>
    </p:spTree>
    <p:extLst>
      <p:ext uri="{BB962C8B-B14F-4D97-AF65-F5344CB8AC3E}">
        <p14:creationId xmlns:p14="http://schemas.microsoft.com/office/powerpoint/2010/main" val="29189356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2DF8D-DA8C-6143-853C-AD271B8C31B7}"/>
              </a:ext>
            </a:extLst>
          </p:cNvPr>
          <p:cNvSpPr>
            <a:spLocks noGrp="1"/>
          </p:cNvSpPr>
          <p:nvPr>
            <p:ph type="title"/>
          </p:nvPr>
        </p:nvSpPr>
        <p:spPr>
          <a:xfrm>
            <a:off x="588263" y="2979738"/>
            <a:ext cx="4163125" cy="1292662"/>
          </a:xfrm>
        </p:spPr>
        <p:txBody>
          <a:bodyPr/>
          <a:lstStyle/>
          <a:p>
            <a:r>
              <a:rPr lang="en-NL" dirty="0"/>
              <a:t>Demo</a:t>
            </a:r>
            <a:br>
              <a:rPr lang="en-US" dirty="0"/>
            </a:br>
            <a:r>
              <a:rPr lang="en-US" dirty="0"/>
              <a:t>Build a Composer Bot</a:t>
            </a:r>
            <a:br>
              <a:rPr lang="en-US" dirty="0"/>
            </a:br>
            <a:r>
              <a:rPr lang="en-US" dirty="0"/>
              <a:t>all powered by the Graph</a:t>
            </a:r>
            <a:endParaRPr lang="en-NL" dirty="0"/>
          </a:p>
        </p:txBody>
      </p:sp>
      <p:pic>
        <p:nvPicPr>
          <p:cNvPr id="7" name="Picture 6">
            <a:extLst>
              <a:ext uri="{FF2B5EF4-FFF2-40B4-BE49-F238E27FC236}">
                <a16:creationId xmlns:a16="http://schemas.microsoft.com/office/drawing/2014/main" id="{1ECC00A2-9C4E-4869-A0B4-E8B905026973}"/>
              </a:ext>
            </a:extLst>
          </p:cNvPr>
          <p:cNvPicPr>
            <a:picLocks noChangeAspect="1"/>
          </p:cNvPicPr>
          <p:nvPr/>
        </p:nvPicPr>
        <p:blipFill rotWithShape="1">
          <a:blip r:embed="rId2"/>
          <a:srcRect r="20876"/>
          <a:stretch/>
        </p:blipFill>
        <p:spPr>
          <a:xfrm>
            <a:off x="4712612" y="0"/>
            <a:ext cx="7624352" cy="6858000"/>
          </a:xfrm>
          <a:prstGeom prst="rect">
            <a:avLst/>
          </a:prstGeom>
        </p:spPr>
      </p:pic>
    </p:spTree>
    <p:extLst>
      <p:ext uri="{BB962C8B-B14F-4D97-AF65-F5344CB8AC3E}">
        <p14:creationId xmlns:p14="http://schemas.microsoft.com/office/powerpoint/2010/main" val="23115323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5CB2048-40DA-D24D-B641-7100930082E1}"/>
              </a:ext>
            </a:extLst>
          </p:cNvPr>
          <p:cNvSpPr txBox="1"/>
          <p:nvPr/>
        </p:nvSpPr>
        <p:spPr>
          <a:xfrm>
            <a:off x="2727257" y="3055051"/>
            <a:ext cx="3058530" cy="747897"/>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50" normalizeH="0" baseline="0" noProof="0">
                <a:ln>
                  <a:noFill/>
                </a:ln>
                <a:solidFill>
                  <a:srgbClr val="FFFFFF"/>
                </a:solidFill>
                <a:effectLst/>
                <a:uLnTx/>
                <a:uFillTx/>
                <a:latin typeface="Segoe UI Semibold"/>
                <a:ea typeface="+mn-ea"/>
                <a:cs typeface="+mn-cs"/>
              </a:rPr>
              <a:t>Imagine…</a:t>
            </a:r>
          </a:p>
        </p:txBody>
      </p:sp>
    </p:spTree>
    <p:extLst>
      <p:ext uri="{BB962C8B-B14F-4D97-AF65-F5344CB8AC3E}">
        <p14:creationId xmlns:p14="http://schemas.microsoft.com/office/powerpoint/2010/main" val="3417031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79C37C-7A2A-4A3F-BC7A-3274C20A6A89}"/>
              </a:ext>
            </a:extLst>
          </p:cNvPr>
          <p:cNvSpPr/>
          <p:nvPr/>
        </p:nvSpPr>
        <p:spPr bwMode="auto">
          <a:xfrm>
            <a:off x="0" y="1884786"/>
            <a:ext cx="12192000" cy="10972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up 7" descr="Icon of Pen and Paper">
            <a:extLst>
              <a:ext uri="{FF2B5EF4-FFF2-40B4-BE49-F238E27FC236}">
                <a16:creationId xmlns:a16="http://schemas.microsoft.com/office/drawing/2014/main" id="{8F22819C-5387-4F3A-9242-DC8D9CAF3C66}"/>
              </a:ext>
            </a:extLst>
          </p:cNvPr>
          <p:cNvGrpSpPr>
            <a:grpSpLocks noChangeAspect="1"/>
          </p:cNvGrpSpPr>
          <p:nvPr/>
        </p:nvGrpSpPr>
        <p:grpSpPr>
          <a:xfrm>
            <a:off x="1645795" y="1674412"/>
            <a:ext cx="1554480" cy="1554480"/>
            <a:chOff x="1783446" y="1890722"/>
            <a:chExt cx="1107392" cy="1107392"/>
          </a:xfrm>
        </p:grpSpPr>
        <p:sp>
          <p:nvSpPr>
            <p:cNvPr id="4" name="Oval 3">
              <a:extLst>
                <a:ext uri="{FF2B5EF4-FFF2-40B4-BE49-F238E27FC236}">
                  <a16:creationId xmlns:a16="http://schemas.microsoft.com/office/drawing/2014/main" id="{FA07DAB6-DB32-4511-BE33-4666F37F6391}"/>
                </a:ext>
              </a:extLst>
            </p:cNvPr>
            <p:cNvSpPr/>
            <p:nvPr/>
          </p:nvSpPr>
          <p:spPr bwMode="auto">
            <a:xfrm>
              <a:off x="1783446" y="1890722"/>
              <a:ext cx="1107392" cy="1107392"/>
            </a:xfrm>
            <a:prstGeom prst="ellipse">
              <a:avLst/>
            </a:prstGeom>
            <a:solidFill>
              <a:schemeClr val="bg1"/>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4B7D9F20-FB8A-4697-996C-C44400A66431}"/>
                </a:ext>
              </a:extLst>
            </p:cNvPr>
            <p:cNvPicPr>
              <a:picLocks noChangeAspect="1"/>
            </p:cNvPicPr>
            <p:nvPr/>
          </p:nvPicPr>
          <p:blipFill>
            <a:blip r:embed="rId3"/>
            <a:stretch>
              <a:fillRect/>
            </a:stretch>
          </p:blipFill>
          <p:spPr>
            <a:xfrm>
              <a:off x="1991408" y="2098686"/>
              <a:ext cx="691468" cy="691466"/>
            </a:xfrm>
            <a:prstGeom prst="rect">
              <a:avLst/>
            </a:prstGeom>
          </p:spPr>
        </p:pic>
      </p:grpSp>
      <p:sp>
        <p:nvSpPr>
          <p:cNvPr id="2" name="TextBox 1"/>
          <p:cNvSpPr txBox="1"/>
          <p:nvPr/>
        </p:nvSpPr>
        <p:spPr>
          <a:xfrm>
            <a:off x="582612" y="3280228"/>
            <a:ext cx="3509059" cy="995828"/>
          </a:xfrm>
          <a:prstGeom prst="rect">
            <a:avLst/>
          </a:prstGeom>
          <a:solidFill>
            <a:schemeClr val="bg1"/>
          </a:solidFill>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5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Learn</a:t>
            </a:r>
            <a:endParaRPr kumimoji="0" lang="fi-FI" sz="5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13" name="Straight Connector 12">
            <a:extLst>
              <a:ext uri="{FF2B5EF4-FFF2-40B4-BE49-F238E27FC236}">
                <a16:creationId xmlns:a16="http://schemas.microsoft.com/office/drawing/2014/main" id="{85E6FF4C-0269-41CF-83D5-713F406F0934}"/>
              </a:ext>
              <a:ext uri="{C183D7F6-B498-43B3-948B-1728B52AA6E4}">
                <adec:decorative xmlns:adec="http://schemas.microsoft.com/office/drawing/2017/decorative" val="1"/>
              </a:ext>
            </a:extLst>
          </p:cNvPr>
          <p:cNvCxnSpPr>
            <a:cxnSpLocks/>
          </p:cNvCxnSpPr>
          <p:nvPr/>
        </p:nvCxnSpPr>
        <p:spPr>
          <a:xfrm>
            <a:off x="1870644" y="4448300"/>
            <a:ext cx="93299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descr="Icon of a curved arrow with a semi circle">
            <a:extLst>
              <a:ext uri="{FF2B5EF4-FFF2-40B4-BE49-F238E27FC236}">
                <a16:creationId xmlns:a16="http://schemas.microsoft.com/office/drawing/2014/main" id="{2DBEF4E9-BAF4-4996-BD0C-052FD918AF2E}"/>
              </a:ext>
            </a:extLst>
          </p:cNvPr>
          <p:cNvGrpSpPr>
            <a:grpSpLocks noChangeAspect="1"/>
          </p:cNvGrpSpPr>
          <p:nvPr/>
        </p:nvGrpSpPr>
        <p:grpSpPr>
          <a:xfrm>
            <a:off x="5365324" y="1664580"/>
            <a:ext cx="1554480" cy="1554480"/>
            <a:chOff x="5542305" y="1890722"/>
            <a:chExt cx="1107392" cy="1107392"/>
          </a:xfrm>
        </p:grpSpPr>
        <p:sp>
          <p:nvSpPr>
            <p:cNvPr id="15" name="Oval 14">
              <a:extLst>
                <a:ext uri="{FF2B5EF4-FFF2-40B4-BE49-F238E27FC236}">
                  <a16:creationId xmlns:a16="http://schemas.microsoft.com/office/drawing/2014/main" id="{BBFB6484-5EB5-466B-B115-8F2BA239CB00}"/>
                </a:ext>
              </a:extLst>
            </p:cNvPr>
            <p:cNvSpPr/>
            <p:nvPr/>
          </p:nvSpPr>
          <p:spPr bwMode="auto">
            <a:xfrm>
              <a:off x="5542305" y="1890722"/>
              <a:ext cx="1107392" cy="1107392"/>
            </a:xfrm>
            <a:prstGeom prst="ellipse">
              <a:avLst/>
            </a:prstGeom>
            <a:solidFill>
              <a:schemeClr val="bg1"/>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7" name="Picture 6">
              <a:extLst>
                <a:ext uri="{FF2B5EF4-FFF2-40B4-BE49-F238E27FC236}">
                  <a16:creationId xmlns:a16="http://schemas.microsoft.com/office/drawing/2014/main" id="{ED2A9DD1-2208-44B9-AB09-BC98A9C90053}"/>
                </a:ext>
              </a:extLst>
            </p:cNvPr>
            <p:cNvPicPr>
              <a:picLocks noChangeAspect="1"/>
            </p:cNvPicPr>
            <p:nvPr/>
          </p:nvPicPr>
          <p:blipFill>
            <a:blip r:embed="rId4"/>
            <a:stretch>
              <a:fillRect/>
            </a:stretch>
          </p:blipFill>
          <p:spPr>
            <a:xfrm>
              <a:off x="5792327" y="2140744"/>
              <a:ext cx="607348" cy="607348"/>
            </a:xfrm>
            <a:prstGeom prst="rect">
              <a:avLst/>
            </a:prstGeom>
          </p:spPr>
        </p:pic>
      </p:grpSp>
      <p:sp>
        <p:nvSpPr>
          <p:cNvPr id="14" name="TextBox 13">
            <a:extLst>
              <a:ext uri="{FF2B5EF4-FFF2-40B4-BE49-F238E27FC236}">
                <a16:creationId xmlns:a16="http://schemas.microsoft.com/office/drawing/2014/main" id="{19754FC5-82D1-42A9-BD29-5B101CAB2EBC}"/>
              </a:ext>
            </a:extLst>
          </p:cNvPr>
          <p:cNvSpPr txBox="1"/>
          <p:nvPr/>
        </p:nvSpPr>
        <p:spPr>
          <a:xfrm>
            <a:off x="4341471" y="3280228"/>
            <a:ext cx="3509059" cy="995828"/>
          </a:xfrm>
          <a:prstGeom prst="rect">
            <a:avLst/>
          </a:prstGeom>
          <a:solidFill>
            <a:schemeClr val="bg1"/>
          </a:solidFill>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5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Reuse</a:t>
            </a:r>
            <a:endParaRPr kumimoji="0" lang="fi-FI" sz="5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21" name="Straight Connector 20">
            <a:extLst>
              <a:ext uri="{FF2B5EF4-FFF2-40B4-BE49-F238E27FC236}">
                <a16:creationId xmlns:a16="http://schemas.microsoft.com/office/drawing/2014/main" id="{54EC7974-109C-4C3D-B06F-EAD5D8C7AB29}"/>
              </a:ext>
              <a:ext uri="{C183D7F6-B498-43B3-948B-1728B52AA6E4}">
                <adec:decorative xmlns:adec="http://schemas.microsoft.com/office/drawing/2017/decorative" val="1"/>
              </a:ext>
            </a:extLst>
          </p:cNvPr>
          <p:cNvCxnSpPr>
            <a:cxnSpLocks/>
          </p:cNvCxnSpPr>
          <p:nvPr/>
        </p:nvCxnSpPr>
        <p:spPr>
          <a:xfrm>
            <a:off x="5629503" y="4448300"/>
            <a:ext cx="93299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descr="Icon of a three dot connecting to each other">
            <a:extLst>
              <a:ext uri="{FF2B5EF4-FFF2-40B4-BE49-F238E27FC236}">
                <a16:creationId xmlns:a16="http://schemas.microsoft.com/office/drawing/2014/main" id="{B28F5BC4-4843-416C-B088-007A07FE2C52}"/>
              </a:ext>
            </a:extLst>
          </p:cNvPr>
          <p:cNvGrpSpPr>
            <a:grpSpLocks noChangeAspect="1"/>
          </p:cNvGrpSpPr>
          <p:nvPr/>
        </p:nvGrpSpPr>
        <p:grpSpPr>
          <a:xfrm>
            <a:off x="9153679" y="1684245"/>
            <a:ext cx="1554480" cy="1554480"/>
            <a:chOff x="9301163" y="1890722"/>
            <a:chExt cx="1107392" cy="1107392"/>
          </a:xfrm>
        </p:grpSpPr>
        <p:sp>
          <p:nvSpPr>
            <p:cNvPr id="17" name="Oval 16">
              <a:extLst>
                <a:ext uri="{FF2B5EF4-FFF2-40B4-BE49-F238E27FC236}">
                  <a16:creationId xmlns:a16="http://schemas.microsoft.com/office/drawing/2014/main" id="{1A0EFF3A-FB1E-4069-B0BA-881AA4310176}"/>
                </a:ext>
              </a:extLst>
            </p:cNvPr>
            <p:cNvSpPr/>
            <p:nvPr/>
          </p:nvSpPr>
          <p:spPr bwMode="auto">
            <a:xfrm>
              <a:off x="9301163" y="1890722"/>
              <a:ext cx="1107392" cy="1107392"/>
            </a:xfrm>
            <a:prstGeom prst="ellipse">
              <a:avLst/>
            </a:prstGeom>
            <a:solidFill>
              <a:schemeClr val="bg1"/>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84606E0E-96EA-4F3D-8ECE-237EF5C55D56}"/>
                </a:ext>
              </a:extLst>
            </p:cNvPr>
            <p:cNvPicPr>
              <a:picLocks noChangeAspect="1"/>
            </p:cNvPicPr>
            <p:nvPr/>
          </p:nvPicPr>
          <p:blipFill>
            <a:blip r:embed="rId5"/>
            <a:stretch>
              <a:fillRect/>
            </a:stretch>
          </p:blipFill>
          <p:spPr>
            <a:xfrm>
              <a:off x="9507529" y="2128838"/>
              <a:ext cx="631160" cy="631160"/>
            </a:xfrm>
            <a:prstGeom prst="rect">
              <a:avLst/>
            </a:prstGeom>
          </p:spPr>
        </p:pic>
      </p:grpSp>
      <p:sp>
        <p:nvSpPr>
          <p:cNvPr id="16" name="TextBox 15">
            <a:extLst>
              <a:ext uri="{FF2B5EF4-FFF2-40B4-BE49-F238E27FC236}">
                <a16:creationId xmlns:a16="http://schemas.microsoft.com/office/drawing/2014/main" id="{96BCF3FC-3D0D-4DC9-BD86-57BC928B5681}"/>
              </a:ext>
            </a:extLst>
          </p:cNvPr>
          <p:cNvSpPr txBox="1"/>
          <p:nvPr/>
        </p:nvSpPr>
        <p:spPr>
          <a:xfrm>
            <a:off x="8100329" y="3280228"/>
            <a:ext cx="3509059" cy="995828"/>
          </a:xfrm>
          <a:prstGeom prst="rect">
            <a:avLst/>
          </a:prstGeom>
          <a:solidFill>
            <a:schemeClr val="bg1"/>
          </a:solidFill>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5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Share</a:t>
            </a:r>
            <a:endParaRPr kumimoji="0" lang="fi-FI" sz="5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22" name="Straight Connector 21">
            <a:extLst>
              <a:ext uri="{FF2B5EF4-FFF2-40B4-BE49-F238E27FC236}">
                <a16:creationId xmlns:a16="http://schemas.microsoft.com/office/drawing/2014/main" id="{D88C3ACF-EC95-414A-A519-2A47D37335A2}"/>
              </a:ext>
              <a:ext uri="{C183D7F6-B498-43B3-948B-1728B52AA6E4}">
                <adec:decorative xmlns:adec="http://schemas.microsoft.com/office/drawing/2017/decorative" val="1"/>
              </a:ext>
            </a:extLst>
          </p:cNvPr>
          <p:cNvCxnSpPr>
            <a:cxnSpLocks/>
          </p:cNvCxnSpPr>
          <p:nvPr/>
        </p:nvCxnSpPr>
        <p:spPr>
          <a:xfrm>
            <a:off x="9388360" y="4448300"/>
            <a:ext cx="93299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E4C443-67A9-4A57-88F2-6D2822C8D96C}"/>
              </a:ext>
            </a:extLst>
          </p:cNvPr>
          <p:cNvSpPr txBox="1"/>
          <p:nvPr/>
        </p:nvSpPr>
        <p:spPr>
          <a:xfrm>
            <a:off x="2758629" y="4785221"/>
            <a:ext cx="6674741" cy="637250"/>
          </a:xfrm>
          <a:prstGeom prst="rect">
            <a:avLst/>
          </a:prstGeom>
          <a:noFill/>
        </p:spPr>
        <p:txBody>
          <a:bodyPr wrap="square" lIns="0" tIns="0" rIns="0" bIns="143407" rtlCol="0" anchor="ctr">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3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Microsoft 365 Patterns and Practices</a:t>
            </a:r>
          </a:p>
        </p:txBody>
      </p:sp>
    </p:spTree>
    <p:extLst>
      <p:ext uri="{BB962C8B-B14F-4D97-AF65-F5344CB8AC3E}">
        <p14:creationId xmlns:p14="http://schemas.microsoft.com/office/powerpoint/2010/main" val="290597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118E78-75F7-4290-B09E-E5CF733C52AF}"/>
              </a:ext>
              <a:ext uri="{C183D7F6-B498-43B3-948B-1728B52AA6E4}">
                <adec:decorative xmlns:adec="http://schemas.microsoft.com/office/drawing/2017/decorative" val="1"/>
              </a:ext>
            </a:extLst>
          </p:cNvPr>
          <p:cNvSpPr/>
          <p:nvPr/>
        </p:nvSpPr>
        <p:spPr bwMode="auto">
          <a:xfrm>
            <a:off x="-10438" y="1458"/>
            <a:ext cx="12202438" cy="21596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DAE45AE-694D-4D5E-A446-9506C74A0B54}"/>
              </a:ext>
              <a:ext uri="{C183D7F6-B498-43B3-948B-1728B52AA6E4}">
                <adec:decorative xmlns:adec="http://schemas.microsoft.com/office/drawing/2017/decorative" val="1"/>
              </a:ext>
            </a:extLst>
          </p:cNvPr>
          <p:cNvSpPr/>
          <p:nvPr/>
        </p:nvSpPr>
        <p:spPr bwMode="auto">
          <a:xfrm>
            <a:off x="4322" y="1639865"/>
            <a:ext cx="12186813" cy="507434"/>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stat 1">
            <a:extLst>
              <a:ext uri="{FF2B5EF4-FFF2-40B4-BE49-F238E27FC236}">
                <a16:creationId xmlns:a16="http://schemas.microsoft.com/office/drawing/2014/main" id="{0EC1E96B-E7D9-4F34-9039-2E282F93CD18}"/>
              </a:ext>
            </a:extLst>
          </p:cNvPr>
          <p:cNvSpPr/>
          <p:nvPr/>
        </p:nvSpPr>
        <p:spPr>
          <a:xfrm>
            <a:off x="592445" y="467962"/>
            <a:ext cx="3020541" cy="553983"/>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a:ln>
                  <a:noFill/>
                </a:ln>
                <a:solidFill>
                  <a:srgbClr val="FFFFFF"/>
                </a:solidFill>
                <a:effectLst/>
                <a:uLnTx/>
                <a:uFillTx/>
                <a:latin typeface="Segoe UI Semibold"/>
                <a:ea typeface="+mn-ea"/>
                <a:cs typeface="+mn-cs"/>
              </a:rPr>
              <a:t>&gt;600 samples</a:t>
            </a:r>
          </a:p>
        </p:txBody>
      </p:sp>
      <p:sp>
        <p:nvSpPr>
          <p:cNvPr id="6" name="stat 1">
            <a:extLst>
              <a:ext uri="{FF2B5EF4-FFF2-40B4-BE49-F238E27FC236}">
                <a16:creationId xmlns:a16="http://schemas.microsoft.com/office/drawing/2014/main" id="{B718DF9D-E048-476A-91A1-159794D2BD25}"/>
              </a:ext>
            </a:extLst>
          </p:cNvPr>
          <p:cNvSpPr/>
          <p:nvPr/>
        </p:nvSpPr>
        <p:spPr>
          <a:xfrm>
            <a:off x="592445" y="1038625"/>
            <a:ext cx="3020541" cy="498598"/>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for helping to learn to extend Microsoft 365</a:t>
            </a:r>
          </a:p>
        </p:txBody>
      </p:sp>
      <p:cxnSp>
        <p:nvCxnSpPr>
          <p:cNvPr id="7" name="Straight Connector 6">
            <a:extLst>
              <a:ext uri="{FF2B5EF4-FFF2-40B4-BE49-F238E27FC236}">
                <a16:creationId xmlns:a16="http://schemas.microsoft.com/office/drawing/2014/main" id="{FEF40018-018A-42E4-9889-47169FA8E2C3}"/>
              </a:ext>
              <a:ext uri="{C183D7F6-B498-43B3-948B-1728B52AA6E4}">
                <adec:decorative xmlns:adec="http://schemas.microsoft.com/office/drawing/2017/decorative" val="1"/>
              </a:ext>
            </a:extLst>
          </p:cNvPr>
          <p:cNvCxnSpPr>
            <a:cxnSpLocks/>
          </p:cNvCxnSpPr>
          <p:nvPr/>
        </p:nvCxnSpPr>
        <p:spPr>
          <a:xfrm>
            <a:off x="4100958" y="422312"/>
            <a:ext cx="0" cy="1315602"/>
          </a:xfrm>
          <a:prstGeom prst="line">
            <a:avLst/>
          </a:prstGeom>
          <a:ln w="6350">
            <a:solidFill>
              <a:schemeClr val="bg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 name="stat 1">
            <a:extLst>
              <a:ext uri="{FF2B5EF4-FFF2-40B4-BE49-F238E27FC236}">
                <a16:creationId xmlns:a16="http://schemas.microsoft.com/office/drawing/2014/main" id="{1B2A7D30-4A71-4F16-815F-7CF4983D06CA}"/>
              </a:ext>
            </a:extLst>
          </p:cNvPr>
          <p:cNvSpPr/>
          <p:nvPr/>
        </p:nvSpPr>
        <p:spPr>
          <a:xfrm>
            <a:off x="4588930" y="467962"/>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a:ln>
                  <a:noFill/>
                </a:ln>
                <a:solidFill>
                  <a:srgbClr val="FFFFFF"/>
                </a:solidFill>
                <a:effectLst/>
                <a:uLnTx/>
                <a:uFillTx/>
                <a:latin typeface="Segoe UI Semibold"/>
                <a:ea typeface="+mn-ea"/>
                <a:cs typeface="+mn-cs"/>
              </a:rPr>
              <a:t>&gt;1,680</a:t>
            </a:r>
          </a:p>
        </p:txBody>
      </p:sp>
      <p:sp>
        <p:nvSpPr>
          <p:cNvPr id="9" name="stat 1">
            <a:extLst>
              <a:ext uri="{FF2B5EF4-FFF2-40B4-BE49-F238E27FC236}">
                <a16:creationId xmlns:a16="http://schemas.microsoft.com/office/drawing/2014/main" id="{311B7B95-F92D-4F78-96F8-2D09C1831786}"/>
              </a:ext>
            </a:extLst>
          </p:cNvPr>
          <p:cNvSpPr/>
          <p:nvPr/>
        </p:nvSpPr>
        <p:spPr>
          <a:xfrm>
            <a:off x="4588930" y="1038625"/>
            <a:ext cx="3020541" cy="498598"/>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Contributors in GitHub organizations</a:t>
            </a:r>
          </a:p>
        </p:txBody>
      </p:sp>
      <p:cxnSp>
        <p:nvCxnSpPr>
          <p:cNvPr id="10" name="Straight Connector 9">
            <a:extLst>
              <a:ext uri="{FF2B5EF4-FFF2-40B4-BE49-F238E27FC236}">
                <a16:creationId xmlns:a16="http://schemas.microsoft.com/office/drawing/2014/main" id="{98B1FA96-04CB-4971-BA65-A0388C273790}"/>
              </a:ext>
              <a:ext uri="{C183D7F6-B498-43B3-948B-1728B52AA6E4}">
                <adec:decorative xmlns:adec="http://schemas.microsoft.com/office/drawing/2017/decorative" val="1"/>
              </a:ext>
            </a:extLst>
          </p:cNvPr>
          <p:cNvCxnSpPr>
            <a:cxnSpLocks/>
          </p:cNvCxnSpPr>
          <p:nvPr/>
        </p:nvCxnSpPr>
        <p:spPr>
          <a:xfrm>
            <a:off x="8097443" y="422312"/>
            <a:ext cx="0" cy="1315602"/>
          </a:xfrm>
          <a:prstGeom prst="line">
            <a:avLst/>
          </a:prstGeom>
          <a:ln w="6350">
            <a:solidFill>
              <a:schemeClr val="bg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 name="stat 1">
            <a:extLst>
              <a:ext uri="{FF2B5EF4-FFF2-40B4-BE49-F238E27FC236}">
                <a16:creationId xmlns:a16="http://schemas.microsoft.com/office/drawing/2014/main" id="{9EF5E05C-645A-4DF4-935A-EB1AFA051478}"/>
              </a:ext>
            </a:extLst>
          </p:cNvPr>
          <p:cNvSpPr/>
          <p:nvPr/>
        </p:nvSpPr>
        <p:spPr>
          <a:xfrm>
            <a:off x="8585415" y="467962"/>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a:ln>
                  <a:noFill/>
                </a:ln>
                <a:solidFill>
                  <a:srgbClr val="FFFFFF"/>
                </a:solidFill>
                <a:effectLst/>
                <a:uLnTx/>
                <a:uFillTx/>
                <a:latin typeface="Segoe UI Semibold"/>
                <a:ea typeface="+mn-ea"/>
                <a:cs typeface="+mn-cs"/>
              </a:rPr>
              <a:t>awarded</a:t>
            </a:r>
          </a:p>
        </p:txBody>
      </p:sp>
      <p:sp>
        <p:nvSpPr>
          <p:cNvPr id="12" name="stat 1">
            <a:extLst>
              <a:ext uri="{FF2B5EF4-FFF2-40B4-BE49-F238E27FC236}">
                <a16:creationId xmlns:a16="http://schemas.microsoft.com/office/drawing/2014/main" id="{1D7BC603-7977-42D2-94E8-38BD1CCB4203}"/>
              </a:ext>
            </a:extLst>
          </p:cNvPr>
          <p:cNvSpPr/>
          <p:nvPr/>
        </p:nvSpPr>
        <p:spPr>
          <a:xfrm>
            <a:off x="8585415" y="1038625"/>
            <a:ext cx="3020541" cy="747897"/>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Internally at Microsoft as a reference model for community engagement</a:t>
            </a:r>
          </a:p>
        </p:txBody>
      </p:sp>
      <p:sp>
        <p:nvSpPr>
          <p:cNvPr id="13" name="Rectangle 12">
            <a:extLst>
              <a:ext uri="{FF2B5EF4-FFF2-40B4-BE49-F238E27FC236}">
                <a16:creationId xmlns:a16="http://schemas.microsoft.com/office/drawing/2014/main" id="{299D8944-2112-4878-A882-3A2F63756501}"/>
              </a:ext>
              <a:ext uri="{C183D7F6-B498-43B3-948B-1728B52AA6E4}">
                <adec:decorative xmlns:adec="http://schemas.microsoft.com/office/drawing/2017/decorative" val="1"/>
              </a:ext>
            </a:extLst>
          </p:cNvPr>
          <p:cNvSpPr/>
          <p:nvPr/>
        </p:nvSpPr>
        <p:spPr bwMode="auto">
          <a:xfrm>
            <a:off x="2594" y="2161152"/>
            <a:ext cx="12186813" cy="2534082"/>
          </a:xfrm>
          <a:prstGeom prst="rect">
            <a:avLst/>
          </a:prstGeom>
          <a:solidFill>
            <a:schemeClr val="bg1"/>
          </a:solidFill>
          <a:ln>
            <a:noFill/>
            <a:headEnd type="none" w="med" len="med"/>
            <a:tailEnd type="none" w="med" len="med"/>
          </a:ln>
          <a:effectLst>
            <a:outerShdw blurRad="2667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3">
            <a:extLst>
              <a:ext uri="{FF2B5EF4-FFF2-40B4-BE49-F238E27FC236}">
                <a16:creationId xmlns:a16="http://schemas.microsoft.com/office/drawing/2014/main" id="{7D93C0F0-8A9C-4CD8-92E1-B63FCF467FB0}"/>
              </a:ext>
            </a:extLst>
          </p:cNvPr>
          <p:cNvSpPr txBox="1">
            <a:spLocks noGrp="1"/>
          </p:cNvSpPr>
          <p:nvPr>
            <p:ph type="title" idx="4294967295"/>
          </p:nvPr>
        </p:nvSpPr>
        <p:spPr>
          <a:xfrm>
            <a:off x="480556" y="2992733"/>
            <a:ext cx="11220450" cy="904875"/>
          </a:xfrm>
          <a:prstGeom prst="rect">
            <a:avLst/>
          </a:prstGeom>
          <a:noFill/>
          <a:ln>
            <a:noFill/>
            <a:prstDash/>
          </a:ln>
          <a:effectLst/>
        </p:spPr>
        <p:txBody>
          <a:bodyPr rot="0" spcFirstLastPara="0" vertOverflow="overflow" horzOverflow="overflow" vert="horz" wrap="none" lIns="182854" tIns="146284" rIns="182854" bIns="14628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chemeClr val="tx2"/>
                </a:solidFill>
                <a:effectLst/>
                <a:uLnTx/>
                <a:uFillTx/>
                <a:latin typeface="+mj-lt"/>
                <a:ea typeface="+mn-ea"/>
                <a:cs typeface="+mn-cs"/>
              </a:rPr>
              <a:t>Microsoft 365 Patterns and Practices (PnP)</a:t>
            </a:r>
            <a:endParaRPr kumimoji="0" lang="en-FI" sz="4400" b="0" i="0" u="none" strike="noStrike" kern="1200" cap="none" spc="0" normalizeH="0" baseline="0" noProof="0">
              <a:ln>
                <a:noFill/>
              </a:ln>
              <a:solidFill>
                <a:schemeClr val="tx2"/>
              </a:solidFill>
              <a:effectLst/>
              <a:uLnTx/>
              <a:uFillTx/>
              <a:latin typeface="+mj-lt"/>
              <a:ea typeface="+mn-ea"/>
              <a:cs typeface="+mn-cs"/>
            </a:endParaRPr>
          </a:p>
        </p:txBody>
      </p:sp>
      <p:sp>
        <p:nvSpPr>
          <p:cNvPr id="15" name="TextBox 14">
            <a:extLst>
              <a:ext uri="{FF2B5EF4-FFF2-40B4-BE49-F238E27FC236}">
                <a16:creationId xmlns:a16="http://schemas.microsoft.com/office/drawing/2014/main" id="{C3FBBAFB-353E-48A1-9529-3BBA3172995C}"/>
              </a:ext>
            </a:extLst>
          </p:cNvPr>
          <p:cNvSpPr txBox="1"/>
          <p:nvPr/>
        </p:nvSpPr>
        <p:spPr>
          <a:xfrm>
            <a:off x="10413146" y="4260235"/>
            <a:ext cx="1953577" cy="515608"/>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aka.ms/</a:t>
            </a:r>
            <a:r>
              <a:rPr kumimoji="0" lang="en-FI"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m365pnp</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D54E0A4B-C730-4672-AFAC-C8351B9EF043}"/>
              </a:ext>
              <a:ext uri="{C183D7F6-B498-43B3-948B-1728B52AA6E4}">
                <adec:decorative xmlns:adec="http://schemas.microsoft.com/office/drawing/2017/decorative" val="1"/>
              </a:ext>
            </a:extLst>
          </p:cNvPr>
          <p:cNvSpPr/>
          <p:nvPr/>
        </p:nvSpPr>
        <p:spPr bwMode="auto">
          <a:xfrm>
            <a:off x="2595" y="4695234"/>
            <a:ext cx="12186812" cy="2162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0E74F0F8-AA84-469D-AFDC-0A0F16A41252}"/>
              </a:ext>
              <a:ext uri="{C183D7F6-B498-43B3-948B-1728B52AA6E4}">
                <adec:decorative xmlns:adec="http://schemas.microsoft.com/office/drawing/2017/decorative" val="1"/>
              </a:ext>
            </a:extLst>
          </p:cNvPr>
          <p:cNvSpPr/>
          <p:nvPr/>
        </p:nvSpPr>
        <p:spPr bwMode="auto">
          <a:xfrm rot="10800000">
            <a:off x="18219" y="4695235"/>
            <a:ext cx="12186813" cy="507434"/>
          </a:xfrm>
          <a:prstGeom prst="rect">
            <a:avLst/>
          </a:prstGeom>
          <a:gradFill>
            <a:gsLst>
              <a:gs pos="0">
                <a:schemeClr val="tx1">
                  <a:alpha val="0"/>
                </a:schemeClr>
              </a:gs>
              <a:gs pos="100000">
                <a:schemeClr val="tx1">
                  <a:alpha val="2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stat 1">
            <a:extLst>
              <a:ext uri="{FF2B5EF4-FFF2-40B4-BE49-F238E27FC236}">
                <a16:creationId xmlns:a16="http://schemas.microsoft.com/office/drawing/2014/main" id="{49593510-A5FD-488B-A3F0-779810D05641}"/>
              </a:ext>
            </a:extLst>
          </p:cNvPr>
          <p:cNvSpPr/>
          <p:nvPr/>
        </p:nvSpPr>
        <p:spPr>
          <a:xfrm>
            <a:off x="592445" y="5176787"/>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a:ln>
                  <a:noFill/>
                </a:ln>
                <a:solidFill>
                  <a:srgbClr val="FFFFFF"/>
                </a:solidFill>
                <a:effectLst/>
                <a:uLnTx/>
                <a:uFillTx/>
                <a:latin typeface="Segoe UI Semibold"/>
                <a:ea typeface="+mn-ea"/>
                <a:cs typeface="+mn-cs"/>
              </a:rPr>
              <a:t>&gt;73,000</a:t>
            </a:r>
          </a:p>
        </p:txBody>
      </p:sp>
      <p:sp>
        <p:nvSpPr>
          <p:cNvPr id="19" name="stat 1">
            <a:extLst>
              <a:ext uri="{FF2B5EF4-FFF2-40B4-BE49-F238E27FC236}">
                <a16:creationId xmlns:a16="http://schemas.microsoft.com/office/drawing/2014/main" id="{E069E85E-9170-4997-BABD-2E5CC6F9DA3B}"/>
              </a:ext>
            </a:extLst>
          </p:cNvPr>
          <p:cNvSpPr/>
          <p:nvPr/>
        </p:nvSpPr>
        <p:spPr>
          <a:xfrm>
            <a:off x="592445" y="5819841"/>
            <a:ext cx="3020541" cy="498598"/>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Visitors in GitHub organizations in past 2 weeks</a:t>
            </a:r>
          </a:p>
        </p:txBody>
      </p:sp>
      <p:cxnSp>
        <p:nvCxnSpPr>
          <p:cNvPr id="20" name="Straight Connector 19">
            <a:extLst>
              <a:ext uri="{FF2B5EF4-FFF2-40B4-BE49-F238E27FC236}">
                <a16:creationId xmlns:a16="http://schemas.microsoft.com/office/drawing/2014/main" id="{CECC1639-9E9F-4799-B70E-6880B72F4D56}"/>
              </a:ext>
              <a:ext uri="{C183D7F6-B498-43B3-948B-1728B52AA6E4}">
                <adec:decorative xmlns:adec="http://schemas.microsoft.com/office/drawing/2017/decorative" val="1"/>
              </a:ext>
            </a:extLst>
          </p:cNvPr>
          <p:cNvCxnSpPr>
            <a:cxnSpLocks/>
          </p:cNvCxnSpPr>
          <p:nvPr/>
        </p:nvCxnSpPr>
        <p:spPr>
          <a:xfrm>
            <a:off x="4100958" y="5248711"/>
            <a:ext cx="0" cy="1315602"/>
          </a:xfrm>
          <a:prstGeom prst="line">
            <a:avLst/>
          </a:prstGeom>
          <a:ln w="6350">
            <a:solidFill>
              <a:schemeClr val="bg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 name="stat 1">
            <a:extLst>
              <a:ext uri="{FF2B5EF4-FFF2-40B4-BE49-F238E27FC236}">
                <a16:creationId xmlns:a16="http://schemas.microsoft.com/office/drawing/2014/main" id="{FDA6D936-3318-4D9B-BA47-8EF6C30E7BFF}"/>
              </a:ext>
            </a:extLst>
          </p:cNvPr>
          <p:cNvSpPr/>
          <p:nvPr/>
        </p:nvSpPr>
        <p:spPr>
          <a:xfrm>
            <a:off x="4588930" y="5176785"/>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a:ln>
                  <a:noFill/>
                </a:ln>
                <a:solidFill>
                  <a:srgbClr val="FFFFFF"/>
                </a:solidFill>
                <a:effectLst/>
                <a:uLnTx/>
                <a:uFillTx/>
                <a:latin typeface="Segoe UI Semibold"/>
                <a:ea typeface="+mn-ea"/>
                <a:cs typeface="+mn-cs"/>
              </a:rPr>
              <a:t>&gt;63,000</a:t>
            </a:r>
          </a:p>
        </p:txBody>
      </p:sp>
      <p:sp>
        <p:nvSpPr>
          <p:cNvPr id="22" name="stat 1">
            <a:extLst>
              <a:ext uri="{FF2B5EF4-FFF2-40B4-BE49-F238E27FC236}">
                <a16:creationId xmlns:a16="http://schemas.microsoft.com/office/drawing/2014/main" id="{1F566D92-E53A-418B-B4D8-1B488C36A137}"/>
              </a:ext>
            </a:extLst>
          </p:cNvPr>
          <p:cNvSpPr/>
          <p:nvPr/>
        </p:nvSpPr>
        <p:spPr>
          <a:xfrm>
            <a:off x="4588930" y="5819841"/>
            <a:ext cx="3020541" cy="498598"/>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Tenants using open-source components each month</a:t>
            </a:r>
          </a:p>
        </p:txBody>
      </p:sp>
      <p:cxnSp>
        <p:nvCxnSpPr>
          <p:cNvPr id="23" name="Straight Connector 22">
            <a:extLst>
              <a:ext uri="{FF2B5EF4-FFF2-40B4-BE49-F238E27FC236}">
                <a16:creationId xmlns:a16="http://schemas.microsoft.com/office/drawing/2014/main" id="{B2B1A5F3-6545-4271-82E5-6095002F3467}"/>
              </a:ext>
              <a:ext uri="{C183D7F6-B498-43B3-948B-1728B52AA6E4}">
                <adec:decorative xmlns:adec="http://schemas.microsoft.com/office/drawing/2017/decorative" val="1"/>
              </a:ext>
            </a:extLst>
          </p:cNvPr>
          <p:cNvCxnSpPr>
            <a:cxnSpLocks/>
          </p:cNvCxnSpPr>
          <p:nvPr/>
        </p:nvCxnSpPr>
        <p:spPr>
          <a:xfrm>
            <a:off x="8097443" y="5248711"/>
            <a:ext cx="0" cy="1315602"/>
          </a:xfrm>
          <a:prstGeom prst="line">
            <a:avLst/>
          </a:prstGeom>
          <a:ln w="6350">
            <a:solidFill>
              <a:schemeClr val="bg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 name="stat 1">
            <a:extLst>
              <a:ext uri="{FF2B5EF4-FFF2-40B4-BE49-F238E27FC236}">
                <a16:creationId xmlns:a16="http://schemas.microsoft.com/office/drawing/2014/main" id="{8B722A4E-87CD-4E51-82FE-A38C193BF39A}"/>
              </a:ext>
            </a:extLst>
          </p:cNvPr>
          <p:cNvSpPr/>
          <p:nvPr/>
        </p:nvSpPr>
        <p:spPr>
          <a:xfrm>
            <a:off x="8585415" y="5163713"/>
            <a:ext cx="3020541" cy="553998"/>
          </a:xfrm>
          <a:prstGeom prst="rect">
            <a:avLst/>
          </a:prstGeom>
        </p:spPr>
        <p:txBody>
          <a:bodyPr wrap="square" lIns="0" tIns="0" rIns="0" bIns="0" anchor="b"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4000" b="0" i="0" u="none" strike="noStrike" kern="1200" cap="none" spc="-150" normalizeH="0" baseline="0" noProof="0">
                <a:ln>
                  <a:noFill/>
                </a:ln>
                <a:solidFill>
                  <a:srgbClr val="FFFFFF"/>
                </a:solidFill>
                <a:effectLst/>
                <a:uLnTx/>
                <a:uFillTx/>
                <a:latin typeface="Segoe UI Semibold"/>
                <a:ea typeface="+mn-ea"/>
                <a:cs typeface="+mn-cs"/>
              </a:rPr>
              <a:t>&gt;3.4 million</a:t>
            </a:r>
          </a:p>
        </p:txBody>
      </p:sp>
      <p:sp>
        <p:nvSpPr>
          <p:cNvPr id="25" name="stat 1">
            <a:extLst>
              <a:ext uri="{FF2B5EF4-FFF2-40B4-BE49-F238E27FC236}">
                <a16:creationId xmlns:a16="http://schemas.microsoft.com/office/drawing/2014/main" id="{12D6890F-3204-456A-BF2B-1B8C43D30789}"/>
              </a:ext>
            </a:extLst>
          </p:cNvPr>
          <p:cNvSpPr/>
          <p:nvPr/>
        </p:nvSpPr>
        <p:spPr>
          <a:xfrm>
            <a:off x="8585415" y="5819841"/>
            <a:ext cx="3020541" cy="747897"/>
          </a:xfrm>
          <a:prstGeom prst="rect">
            <a:avLst/>
          </a:prstGeom>
        </p:spPr>
        <p:txBody>
          <a:bodyPr wrap="square" lIns="0" tIns="0" rIns="0" bIns="0" anchor="t" anchorCtr="0">
            <a:spAutoFit/>
          </a:bodyPr>
          <a:lstStyle/>
          <a:p>
            <a:pPr marL="0" marR="0" lvl="1" indent="0" algn="ctr" defTabSz="913841"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Watch time minutes in the YouTube channel within last 365 days</a:t>
            </a:r>
          </a:p>
        </p:txBody>
      </p:sp>
    </p:spTree>
    <p:extLst>
      <p:ext uri="{BB962C8B-B14F-4D97-AF65-F5344CB8AC3E}">
        <p14:creationId xmlns:p14="http://schemas.microsoft.com/office/powerpoint/2010/main" val="2374638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par>
                          <p:cTn id="49" fill="hold">
                            <p:stCondLst>
                              <p:cond delay="1500"/>
                            </p:stCondLst>
                            <p:childTnLst>
                              <p:par>
                                <p:cTn id="50" presetID="42"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1000"/>
                                        <p:tgtEl>
                                          <p:spTgt spid="23"/>
                                        </p:tgtEl>
                                      </p:cBhvr>
                                    </p:animEffect>
                                    <p:anim calcmode="lin" valueType="num">
                                      <p:cBhvr>
                                        <p:cTn id="88" dur="1000" fill="hold"/>
                                        <p:tgtEl>
                                          <p:spTgt spid="23"/>
                                        </p:tgtEl>
                                        <p:attrNameLst>
                                          <p:attrName>ppt_x</p:attrName>
                                        </p:attrNameLst>
                                      </p:cBhvr>
                                      <p:tavLst>
                                        <p:tav tm="0">
                                          <p:val>
                                            <p:strVal val="#ppt_x"/>
                                          </p:val>
                                        </p:tav>
                                        <p:tav tm="100000">
                                          <p:val>
                                            <p:strVal val="#ppt_x"/>
                                          </p:val>
                                        </p:tav>
                                      </p:tavLst>
                                    </p:anim>
                                    <p:anim calcmode="lin" valueType="num">
                                      <p:cBhvr>
                                        <p:cTn id="8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5" grpId="0"/>
      <p:bldP spid="18" grpId="0"/>
      <p:bldP spid="19" grpId="0"/>
      <p:bldP spid="21" grpId="0"/>
      <p:bldP spid="22"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3D4F-2CBF-EF46-B396-F15B527F40C4}"/>
              </a:ext>
            </a:extLst>
          </p:cNvPr>
          <p:cNvSpPr>
            <a:spLocks noGrp="1"/>
          </p:cNvSpPr>
          <p:nvPr>
            <p:ph type="title"/>
          </p:nvPr>
        </p:nvSpPr>
        <p:spPr/>
        <p:txBody>
          <a:bodyPr/>
          <a:lstStyle/>
          <a:p>
            <a:r>
              <a:rPr lang="en-NL"/>
              <a:t>Next steps</a:t>
            </a:r>
          </a:p>
        </p:txBody>
      </p:sp>
      <p:sp>
        <p:nvSpPr>
          <p:cNvPr id="5" name="Content Placeholder 4">
            <a:extLst>
              <a:ext uri="{FF2B5EF4-FFF2-40B4-BE49-F238E27FC236}">
                <a16:creationId xmlns:a16="http://schemas.microsoft.com/office/drawing/2014/main" id="{056AB0BB-653F-4A4B-B06C-9769D51038A9}"/>
              </a:ext>
            </a:extLst>
          </p:cNvPr>
          <p:cNvSpPr>
            <a:spLocks noGrp="1"/>
          </p:cNvSpPr>
          <p:nvPr>
            <p:ph idx="1"/>
          </p:nvPr>
        </p:nvSpPr>
        <p:spPr/>
        <p:txBody>
          <a:bodyPr>
            <a:normAutofit fontScale="92500" lnSpcReduction="10000"/>
          </a:bodyPr>
          <a:lstStyle/>
          <a:p>
            <a:pPr marL="0" indent="0">
              <a:buNone/>
            </a:pPr>
            <a:r>
              <a:rPr lang="en-NL" b="1"/>
              <a:t>See examples of extending Microsoft Teams</a:t>
            </a:r>
            <a:br>
              <a:rPr lang="en-NL" b="1"/>
            </a:br>
            <a:r>
              <a:rPr lang="en-GB" sz="2400">
                <a:hlinkClick r:id="rId3">
                  <a:extLst>
                    <a:ext uri="{A12FA001-AC4F-418D-AE19-62706E023703}">
                      <ahyp:hlinkClr xmlns:ahyp="http://schemas.microsoft.com/office/drawing/2018/hyperlinkcolor" val="tx"/>
                    </a:ext>
                  </a:extLst>
                </a:hlinkClick>
              </a:rPr>
              <a:t>aka.ms/templates-teams</a:t>
            </a:r>
            <a:endParaRPr lang="en-GB"/>
          </a:p>
          <a:p>
            <a:pPr marL="0" indent="0">
              <a:buNone/>
            </a:pPr>
            <a:endParaRPr lang="en-GB"/>
          </a:p>
          <a:p>
            <a:pPr marL="0" indent="0">
              <a:buNone/>
            </a:pPr>
            <a:r>
              <a:rPr lang="en-NL" b="1"/>
              <a:t>Try Teams Toolkit</a:t>
            </a:r>
            <a:br>
              <a:rPr lang="en-NL"/>
            </a:br>
            <a:r>
              <a:rPr lang="en-NL" sz="2400">
                <a:hlinkClick r:id="rId4">
                  <a:extLst>
                    <a:ext uri="{A12FA001-AC4F-418D-AE19-62706E023703}">
                      <ahyp:hlinkClr xmlns:ahyp="http://schemas.microsoft.com/office/drawing/2018/hyperlinkcolor" val="tx"/>
                    </a:ext>
                  </a:extLst>
                </a:hlinkClick>
              </a:rPr>
              <a:t>aka.ms/teams-toolkit</a:t>
            </a:r>
            <a:endParaRPr lang="en-NL"/>
          </a:p>
          <a:p>
            <a:pPr marL="0" indent="0">
              <a:buNone/>
            </a:pPr>
            <a:endParaRPr lang="en-NL"/>
          </a:p>
          <a:p>
            <a:pPr marL="0" indent="0">
              <a:buNone/>
            </a:pPr>
            <a:r>
              <a:rPr lang="en-NL" b="1"/>
              <a:t>Learn more about building for Microsoft Teams</a:t>
            </a:r>
            <a:br>
              <a:rPr lang="en-NL"/>
            </a:br>
            <a:r>
              <a:rPr lang="en-GB" sz="2400">
                <a:hlinkClick r:id="rId5">
                  <a:extLst>
                    <a:ext uri="{A12FA001-AC4F-418D-AE19-62706E023703}">
                      <ahyp:hlinkClr xmlns:ahyp="http://schemas.microsoft.com/office/drawing/2018/hyperlinkcolor" val="tx"/>
                    </a:ext>
                  </a:extLst>
                </a:hlinkClick>
              </a:rPr>
              <a:t>aka.ms/start-teams</a:t>
            </a:r>
            <a:endParaRPr lang="en-GB" sz="2400"/>
          </a:p>
          <a:p>
            <a:pPr marL="0" indent="0">
              <a:buNone/>
            </a:pPr>
            <a:endParaRPr lang="en-GB" sz="2400"/>
          </a:p>
          <a:p>
            <a:pPr marL="0" indent="0">
              <a:buNone/>
            </a:pPr>
            <a:r>
              <a:rPr lang="en-US" b="1"/>
              <a:t>Get started with Bot Framework Composer</a:t>
            </a:r>
            <a:br>
              <a:rPr lang="en-NL"/>
            </a:br>
            <a:r>
              <a:rPr lang="en-GB" sz="2400">
                <a:hlinkClick r:id="rId6">
                  <a:extLst>
                    <a:ext uri="{A12FA001-AC4F-418D-AE19-62706E023703}">
                      <ahyp:hlinkClr xmlns:ahyp="http://schemas.microsoft.com/office/drawing/2018/hyperlinkcolor" val="tx"/>
                    </a:ext>
                  </a:extLst>
                </a:hlinkClick>
              </a:rPr>
              <a:t>aka.ms/bfcomposer</a:t>
            </a:r>
            <a:endParaRPr lang="en-GB" sz="2400"/>
          </a:p>
          <a:p>
            <a:pPr marL="0" indent="0">
              <a:buNone/>
            </a:pPr>
            <a:endParaRPr lang="en-GB"/>
          </a:p>
          <a:p>
            <a:endParaRPr lang="en-NL"/>
          </a:p>
        </p:txBody>
      </p:sp>
    </p:spTree>
    <p:extLst>
      <p:ext uri="{BB962C8B-B14F-4D97-AF65-F5344CB8AC3E}">
        <p14:creationId xmlns:p14="http://schemas.microsoft.com/office/powerpoint/2010/main" val="3923546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5CB2048-40DA-D24D-B641-7100930082E1}"/>
              </a:ext>
            </a:extLst>
          </p:cNvPr>
          <p:cNvSpPr txBox="1"/>
          <p:nvPr/>
        </p:nvSpPr>
        <p:spPr>
          <a:xfrm>
            <a:off x="1595953" y="3055051"/>
            <a:ext cx="9000093" cy="747897"/>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50" normalizeH="0" baseline="0" noProof="0">
                <a:ln>
                  <a:noFill/>
                </a:ln>
                <a:solidFill>
                  <a:srgbClr val="FFFFFF"/>
                </a:solidFill>
                <a:effectLst/>
                <a:uLnTx/>
                <a:uFillTx/>
                <a:latin typeface="Segoe UI Semibold"/>
                <a:ea typeface="+mn-ea"/>
                <a:cs typeface="+mn-cs"/>
              </a:rPr>
              <a:t>What are you going to build?</a:t>
            </a:r>
          </a:p>
        </p:txBody>
      </p:sp>
    </p:spTree>
    <p:extLst>
      <p:ext uri="{BB962C8B-B14F-4D97-AF65-F5344CB8AC3E}">
        <p14:creationId xmlns:p14="http://schemas.microsoft.com/office/powerpoint/2010/main" val="1323183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52CF-C041-4EEC-AA72-699918E31E92}"/>
              </a:ext>
            </a:extLst>
          </p:cNvPr>
          <p:cNvSpPr>
            <a:spLocks noGrp="1"/>
          </p:cNvSpPr>
          <p:nvPr>
            <p:ph type="title"/>
          </p:nvPr>
        </p:nvSpPr>
        <p:spPr/>
        <p:txBody>
          <a:bodyPr/>
          <a:lstStyle/>
          <a:p>
            <a:r>
              <a:rPr lang="en-US" dirty="0"/>
              <a:t>Thank you!</a:t>
            </a:r>
            <a:endParaRPr lang="de-AT" dirty="0"/>
          </a:p>
        </p:txBody>
      </p:sp>
      <p:sp>
        <p:nvSpPr>
          <p:cNvPr id="5" name="TextBox 15">
            <a:extLst>
              <a:ext uri="{FF2B5EF4-FFF2-40B4-BE49-F238E27FC236}">
                <a16:creationId xmlns:a16="http://schemas.microsoft.com/office/drawing/2014/main" id="{9F18FB21-39C8-4F30-9B02-9161074BC0FE}"/>
              </a:ext>
            </a:extLst>
          </p:cNvPr>
          <p:cNvSpPr txBox="1"/>
          <p:nvPr/>
        </p:nvSpPr>
        <p:spPr>
          <a:xfrm>
            <a:off x="756047" y="2676814"/>
            <a:ext cx="6817775" cy="2246769"/>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53"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53"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3"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Join the next session “</a:t>
            </a:r>
            <a:r>
              <a:rPr kumimoji="0" lang="en-US" sz="2800" b="0" i="0" u="none" strike="noStrike" kern="1200" cap="none" spc="-53"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Blazor</a:t>
            </a:r>
            <a:r>
              <a:rPr kumimoji="0" lang="en-US" sz="2800" b="0" i="0" u="none" strike="noStrike" kern="1200" cap="none" spc="-53"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 Bot Framework = Dream team (TEAMS Part)” at the full hour!</a:t>
            </a:r>
          </a:p>
        </p:txBody>
      </p:sp>
    </p:spTree>
    <p:extLst>
      <p:ext uri="{BB962C8B-B14F-4D97-AF65-F5344CB8AC3E}">
        <p14:creationId xmlns:p14="http://schemas.microsoft.com/office/powerpoint/2010/main" val="946613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7486EBE-0FC5-844D-944C-5B7A7EE50E86}"/>
              </a:ext>
            </a:extLst>
          </p:cNvPr>
          <p:cNvSpPr txBox="1">
            <a:spLocks/>
          </p:cNvSpPr>
          <p:nvPr/>
        </p:nvSpPr>
        <p:spPr>
          <a:xfrm>
            <a:off x="584199" y="592872"/>
            <a:ext cx="5508419" cy="1172629"/>
          </a:xfrm>
          <a:prstGeom prst="rect">
            <a:avLst/>
          </a:prstGeom>
        </p:spPr>
        <p:txBody>
          <a:bodyPr vert="horz" lIns="91440" tIns="64008" rIns="91440" bIns="45720" rtlCol="0" anchor="ctr">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NL" sz="36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Communicate effectively</a:t>
            </a:r>
          </a:p>
        </p:txBody>
      </p:sp>
      <p:pic>
        <p:nvPicPr>
          <p:cNvPr id="6" name="Picture 5">
            <a:extLst>
              <a:ext uri="{FF2B5EF4-FFF2-40B4-BE49-F238E27FC236}">
                <a16:creationId xmlns:a16="http://schemas.microsoft.com/office/drawing/2014/main" id="{C41FDB7F-6031-D64E-B04E-BB72805DD733}"/>
              </a:ext>
            </a:extLst>
          </p:cNvPr>
          <p:cNvPicPr>
            <a:picLocks noChangeAspect="1"/>
          </p:cNvPicPr>
          <p:nvPr/>
        </p:nvPicPr>
        <p:blipFill>
          <a:blip r:embed="rId3"/>
          <a:srcRect/>
          <a:stretch/>
        </p:blipFill>
        <p:spPr>
          <a:xfrm>
            <a:off x="3471628" y="2414564"/>
            <a:ext cx="6855786" cy="3681416"/>
          </a:xfrm>
          <a:prstGeom prst="rect">
            <a:avLst/>
          </a:prstGeom>
        </p:spPr>
      </p:pic>
      <p:grpSp>
        <p:nvGrpSpPr>
          <p:cNvPr id="7" name="Group 6">
            <a:extLst>
              <a:ext uri="{FF2B5EF4-FFF2-40B4-BE49-F238E27FC236}">
                <a16:creationId xmlns:a16="http://schemas.microsoft.com/office/drawing/2014/main" id="{69B94944-CE1B-3246-ACA7-A72F03D98857}"/>
              </a:ext>
            </a:extLst>
          </p:cNvPr>
          <p:cNvGrpSpPr/>
          <p:nvPr/>
        </p:nvGrpSpPr>
        <p:grpSpPr>
          <a:xfrm>
            <a:off x="8720373" y="454301"/>
            <a:ext cx="2807586" cy="4907060"/>
            <a:chOff x="7100058" y="6102953"/>
            <a:chExt cx="1906849" cy="3332764"/>
          </a:xfrm>
        </p:grpSpPr>
        <p:pic>
          <p:nvPicPr>
            <p:cNvPr id="8" name="Picture 7" descr="A screenshot of a cell phone&#10;&#10;Description automatically generated">
              <a:extLst>
                <a:ext uri="{FF2B5EF4-FFF2-40B4-BE49-F238E27FC236}">
                  <a16:creationId xmlns:a16="http://schemas.microsoft.com/office/drawing/2014/main" id="{24AE8976-67EC-1A48-B9EA-7E1A23FCE432}"/>
                </a:ext>
              </a:extLst>
            </p:cNvPr>
            <p:cNvPicPr>
              <a:picLocks noChangeAspect="1"/>
            </p:cNvPicPr>
            <p:nvPr/>
          </p:nvPicPr>
          <p:blipFill>
            <a:blip r:embed="rId4"/>
            <a:stretch>
              <a:fillRect/>
            </a:stretch>
          </p:blipFill>
          <p:spPr>
            <a:xfrm>
              <a:off x="7295071" y="6311949"/>
              <a:ext cx="1413656" cy="2938231"/>
            </a:xfrm>
            <a:prstGeom prst="rect">
              <a:avLst/>
            </a:prstGeom>
          </p:spPr>
        </p:pic>
        <p:pic>
          <p:nvPicPr>
            <p:cNvPr id="9" name="Picture 8" descr="A picture containing photo, black, man, holding&#10;&#10;Description automatically generated">
              <a:extLst>
                <a:ext uri="{FF2B5EF4-FFF2-40B4-BE49-F238E27FC236}">
                  <a16:creationId xmlns:a16="http://schemas.microsoft.com/office/drawing/2014/main" id="{DDC0E9F5-F452-054E-A33C-16588F8C8103}"/>
                </a:ext>
              </a:extLst>
            </p:cNvPr>
            <p:cNvPicPr>
              <a:picLocks noChangeAspect="1"/>
            </p:cNvPicPr>
            <p:nvPr/>
          </p:nvPicPr>
          <p:blipFill rotWithShape="1">
            <a:blip r:embed="rId5"/>
            <a:srcRect l="38482" t="22572" r="37440" b="23127"/>
            <a:stretch/>
          </p:blipFill>
          <p:spPr>
            <a:xfrm>
              <a:off x="7100058" y="6102953"/>
              <a:ext cx="1906849" cy="3332764"/>
            </a:xfrm>
            <a:prstGeom prst="rect">
              <a:avLst/>
            </a:prstGeom>
          </p:spPr>
        </p:pic>
      </p:grpSp>
    </p:spTree>
    <p:extLst>
      <p:ext uri="{BB962C8B-B14F-4D97-AF65-F5344CB8AC3E}">
        <p14:creationId xmlns:p14="http://schemas.microsoft.com/office/powerpoint/2010/main" val="7886235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e-experience in Microsoft Teams">
            <a:extLst>
              <a:ext uri="{FF2B5EF4-FFF2-40B4-BE49-F238E27FC236}">
                <a16:creationId xmlns:a16="http://schemas.microsoft.com/office/drawing/2014/main" id="{C54627A1-495D-9A42-8A44-D0A95F19E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409" y="592872"/>
            <a:ext cx="8233962" cy="56722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a:extLst>
              <a:ext uri="{FF2B5EF4-FFF2-40B4-BE49-F238E27FC236}">
                <a16:creationId xmlns:a16="http://schemas.microsoft.com/office/drawing/2014/main" id="{C7486EBE-0FC5-844D-944C-5B7A7EE50E86}"/>
              </a:ext>
            </a:extLst>
          </p:cNvPr>
          <p:cNvSpPr txBox="1">
            <a:spLocks/>
          </p:cNvSpPr>
          <p:nvPr/>
        </p:nvSpPr>
        <p:spPr>
          <a:xfrm>
            <a:off x="584199" y="592872"/>
            <a:ext cx="5508419" cy="1172629"/>
          </a:xfrm>
          <a:prstGeom prst="rect">
            <a:avLst/>
          </a:prstGeom>
        </p:spPr>
        <p:txBody>
          <a:bodyPr vert="horz" lIns="91440" tIns="64008" rIns="91440" bIns="45720" rtlCol="0" anchor="t">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NL" sz="36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Stay in</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NL" sz="36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the know</a:t>
            </a:r>
          </a:p>
        </p:txBody>
      </p:sp>
    </p:spTree>
    <p:extLst>
      <p:ext uri="{BB962C8B-B14F-4D97-AF65-F5344CB8AC3E}">
        <p14:creationId xmlns:p14="http://schemas.microsoft.com/office/powerpoint/2010/main" val="2571996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3D5C95A-62F3-FD48-825C-E91A3BE2CF6F}"/>
              </a:ext>
            </a:extLst>
          </p:cNvPr>
          <p:cNvPicPr>
            <a:picLocks noChangeAspect="1"/>
          </p:cNvPicPr>
          <p:nvPr/>
        </p:nvPicPr>
        <p:blipFill rotWithShape="1">
          <a:blip r:embed="rId3">
            <a:extLst>
              <a:ext uri="{28A0092B-C50C-407E-A947-70E740481C1C}">
                <a14:useLocalDpi xmlns:a14="http://schemas.microsoft.com/office/drawing/2010/main" val="0"/>
              </a:ext>
            </a:extLst>
          </a:blip>
          <a:srcRect l="16156" t="14121" r="44501" b="14467"/>
          <a:stretch/>
        </p:blipFill>
        <p:spPr>
          <a:xfrm>
            <a:off x="4423143" y="592872"/>
            <a:ext cx="5103852" cy="5790909"/>
          </a:xfrm>
          <a:prstGeom prst="rect">
            <a:avLst/>
          </a:prstGeom>
        </p:spPr>
      </p:pic>
      <p:sp>
        <p:nvSpPr>
          <p:cNvPr id="9" name="Title 6">
            <a:extLst>
              <a:ext uri="{FF2B5EF4-FFF2-40B4-BE49-F238E27FC236}">
                <a16:creationId xmlns:a16="http://schemas.microsoft.com/office/drawing/2014/main" id="{C3C1E84E-F1E6-834B-BB6A-3EB733DE5A45}"/>
              </a:ext>
            </a:extLst>
          </p:cNvPr>
          <p:cNvSpPr txBox="1">
            <a:spLocks/>
          </p:cNvSpPr>
          <p:nvPr/>
        </p:nvSpPr>
        <p:spPr>
          <a:xfrm>
            <a:off x="584199" y="592872"/>
            <a:ext cx="5508419" cy="1172629"/>
          </a:xfrm>
          <a:prstGeom prst="rect">
            <a:avLst/>
          </a:prstGeom>
        </p:spPr>
        <p:txBody>
          <a:bodyPr vert="horz" lIns="91440" tIns="64008" rIns="91440" bIns="45720" rtlCol="0" anchor="t">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NL" sz="36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Find experts</a:t>
            </a:r>
          </a:p>
        </p:txBody>
      </p:sp>
    </p:spTree>
    <p:extLst>
      <p:ext uri="{BB962C8B-B14F-4D97-AF65-F5344CB8AC3E}">
        <p14:creationId xmlns:p14="http://schemas.microsoft.com/office/powerpoint/2010/main" val="17199417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7486EBE-0FC5-844D-944C-5B7A7EE50E86}"/>
              </a:ext>
            </a:extLst>
          </p:cNvPr>
          <p:cNvSpPr txBox="1">
            <a:spLocks/>
          </p:cNvSpPr>
          <p:nvPr/>
        </p:nvSpPr>
        <p:spPr>
          <a:xfrm>
            <a:off x="584199" y="592872"/>
            <a:ext cx="5508419" cy="1172629"/>
          </a:xfrm>
          <a:prstGeom prst="rect">
            <a:avLst/>
          </a:prstGeom>
        </p:spPr>
        <p:txBody>
          <a:bodyPr vert="horz" lIns="91440" tIns="64008" rIns="91440" bIns="45720" rtlCol="0" anchor="t">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NL" sz="36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Share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NL" sz="36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ideas</a:t>
            </a:r>
          </a:p>
        </p:txBody>
      </p:sp>
      <p:pic>
        <p:nvPicPr>
          <p:cNvPr id="3" name="Picture 2" descr="View submitted ideas">
            <a:extLst>
              <a:ext uri="{FF2B5EF4-FFF2-40B4-BE49-F238E27FC236}">
                <a16:creationId xmlns:a16="http://schemas.microsoft.com/office/drawing/2014/main" id="{30C8CC36-96DB-E34B-B5BB-44D0D2AE1D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3013848" y="592872"/>
            <a:ext cx="8593953" cy="482693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932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7486EBE-0FC5-844D-944C-5B7A7EE50E86}"/>
              </a:ext>
            </a:extLst>
          </p:cNvPr>
          <p:cNvSpPr txBox="1">
            <a:spLocks/>
          </p:cNvSpPr>
          <p:nvPr/>
        </p:nvSpPr>
        <p:spPr>
          <a:xfrm>
            <a:off x="584199" y="592872"/>
            <a:ext cx="5508419" cy="1172629"/>
          </a:xfrm>
          <a:prstGeom prst="rect">
            <a:avLst/>
          </a:prstGeom>
        </p:spPr>
        <p:txBody>
          <a:bodyPr vert="horz" lIns="91440" tIns="64008" rIns="91440" bIns="45720" rtlCol="0" anchor="t">
            <a:normAutofit/>
          </a:bodyPr>
          <a:lstStyle>
            <a:lvl1pPr algn="l" defTabSz="914400" rtl="0" eaLnBrk="1" latinLnBrk="0" hangingPunct="1">
              <a:lnSpc>
                <a:spcPct val="90000"/>
              </a:lnSpc>
              <a:spcBef>
                <a:spcPct val="0"/>
              </a:spcBef>
              <a:buNone/>
              <a:defRPr sz="2000" kern="1200" spc="0">
                <a:solidFill>
                  <a:schemeClr val="tx1"/>
                </a:solidFill>
                <a:latin typeface="+mj-lt"/>
                <a:ea typeface="+mj-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NL" sz="3600" b="0" i="0" u="none" strike="noStrike" kern="1200" cap="none" spc="0" normalizeH="0" baseline="0" noProof="0">
                <a:ln>
                  <a:noFill/>
                </a:ln>
                <a:solidFill>
                  <a:prstClr val="white"/>
                </a:solidFill>
                <a:effectLst/>
                <a:uLnTx/>
                <a:uFillTx/>
                <a:latin typeface="Segoe UI" panose="020B0502040204020203" pitchFamily="34" charset="0"/>
                <a:ea typeface="+mj-ea"/>
                <a:cs typeface="Segoe UI" panose="020B0502040204020203" pitchFamily="34" charset="0"/>
              </a:rPr>
              <a:t>Track progress</a:t>
            </a:r>
          </a:p>
        </p:txBody>
      </p:sp>
      <p:pic>
        <p:nvPicPr>
          <p:cNvPr id="2" name="Picture 1">
            <a:extLst>
              <a:ext uri="{FF2B5EF4-FFF2-40B4-BE49-F238E27FC236}">
                <a16:creationId xmlns:a16="http://schemas.microsoft.com/office/drawing/2014/main" id="{216E1D9B-C17D-E74F-9B10-4B2448A6B82C}"/>
              </a:ext>
            </a:extLst>
          </p:cNvPr>
          <p:cNvPicPr>
            <a:picLocks noChangeAspect="1"/>
          </p:cNvPicPr>
          <p:nvPr/>
        </p:nvPicPr>
        <p:blipFill rotWithShape="1">
          <a:blip r:embed="rId3">
            <a:extLst>
              <a:ext uri="{28A0092B-C50C-407E-A947-70E740481C1C}">
                <a14:useLocalDpi xmlns:a14="http://schemas.microsoft.com/office/drawing/2010/main" val="0"/>
              </a:ext>
            </a:extLst>
          </a:blip>
          <a:srcRect l="28953" t="27132" r="31890" b="8645"/>
          <a:stretch/>
        </p:blipFill>
        <p:spPr>
          <a:xfrm>
            <a:off x="5337543" y="592872"/>
            <a:ext cx="6145619" cy="5669844"/>
          </a:xfrm>
          <a:prstGeom prst="rect">
            <a:avLst/>
          </a:prstGeom>
        </p:spPr>
      </p:pic>
    </p:spTree>
    <p:extLst>
      <p:ext uri="{BB962C8B-B14F-4D97-AF65-F5344CB8AC3E}">
        <p14:creationId xmlns:p14="http://schemas.microsoft.com/office/powerpoint/2010/main" val="8293450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B5FDE2-D4B4-9045-9EDB-825CEB194389}"/>
              </a:ext>
            </a:extLst>
          </p:cNvPr>
          <p:cNvSpPr>
            <a:spLocks noGrp="1"/>
          </p:cNvSpPr>
          <p:nvPr>
            <p:ph type="title"/>
          </p:nvPr>
        </p:nvSpPr>
        <p:spPr>
          <a:xfrm>
            <a:off x="584200" y="397240"/>
            <a:ext cx="5508419" cy="1172629"/>
          </a:xfrm>
        </p:spPr>
        <p:txBody>
          <a:bodyPr anchor="t"/>
          <a:lstStyle/>
          <a:p>
            <a:r>
              <a:rPr lang="en-NL" sz="3600">
                <a:latin typeface="Segoe UI" panose="020B0502040204020203" pitchFamily="34" charset="0"/>
              </a:rPr>
              <a:t>Capture feedback</a:t>
            </a:r>
          </a:p>
        </p:txBody>
      </p:sp>
      <p:pic>
        <p:nvPicPr>
          <p:cNvPr id="3" name="Picture 2" descr="Power BI view of app generated insights">
            <a:extLst>
              <a:ext uri="{FF2B5EF4-FFF2-40B4-BE49-F238E27FC236}">
                <a16:creationId xmlns:a16="http://schemas.microsoft.com/office/drawing/2014/main" id="{26E8C2EC-D731-034B-A4E1-A32AD4CACF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4200" y="1956051"/>
            <a:ext cx="7467020" cy="42001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ell phone&#10;&#10;Description automatically generated">
            <a:extLst>
              <a:ext uri="{FF2B5EF4-FFF2-40B4-BE49-F238E27FC236}">
                <a16:creationId xmlns:a16="http://schemas.microsoft.com/office/drawing/2014/main" id="{3E85E789-03F2-BF48-A88E-2ED089DD7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9648" y="397240"/>
            <a:ext cx="2646740" cy="4856400"/>
          </a:xfrm>
          <a:prstGeom prst="rect">
            <a:avLst/>
          </a:prstGeom>
          <a:ln>
            <a:noFill/>
          </a:ln>
        </p:spPr>
      </p:pic>
      <p:pic>
        <p:nvPicPr>
          <p:cNvPr id="9" name="Picture 8" descr="A screenshot of a cell phone&#10;&#10;Description automatically generated">
            <a:extLst>
              <a:ext uri="{FF2B5EF4-FFF2-40B4-BE49-F238E27FC236}">
                <a16:creationId xmlns:a16="http://schemas.microsoft.com/office/drawing/2014/main" id="{BF4EF2FC-7E8A-6041-BB21-D5D557E4D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169" y="397240"/>
            <a:ext cx="2411828" cy="4855813"/>
          </a:xfrm>
          <a:prstGeom prst="rect">
            <a:avLst/>
          </a:prstGeom>
        </p:spPr>
      </p:pic>
    </p:spTree>
    <p:extLst>
      <p:ext uri="{BB962C8B-B14F-4D97-AF65-F5344CB8AC3E}">
        <p14:creationId xmlns:p14="http://schemas.microsoft.com/office/powerpoint/2010/main" val="28713120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F11C6FF-0C66-E447-909B-7231628E8EC0}"/>
              </a:ext>
            </a:extLst>
          </p:cNvPr>
          <p:cNvSpPr>
            <a:spLocks noGrp="1"/>
          </p:cNvSpPr>
          <p:nvPr>
            <p:ph type="title" idx="4294967295"/>
          </p:nvPr>
        </p:nvSpPr>
        <p:spPr>
          <a:xfrm>
            <a:off x="588263" y="-838200"/>
            <a:ext cx="11018520" cy="553998"/>
          </a:xfrm>
        </p:spPr>
        <p:txBody>
          <a:bodyPr/>
          <a:lstStyle/>
          <a:p>
            <a:r>
              <a:rPr lang="en-US">
                <a:solidFill>
                  <a:srgbClr val="ECECEC"/>
                </a:solidFill>
              </a:rPr>
              <a:t>M365 framework</a:t>
            </a:r>
          </a:p>
        </p:txBody>
      </p:sp>
      <p:pic>
        <p:nvPicPr>
          <p:cNvPr id="37" name="Picture 36" descr="M365 logo">
            <a:extLst>
              <a:ext uri="{FF2B5EF4-FFF2-40B4-BE49-F238E27FC236}">
                <a16:creationId xmlns:a16="http://schemas.microsoft.com/office/drawing/2014/main" id="{4F14E9DD-BDF4-4883-B75B-36853D6749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347" y="625343"/>
            <a:ext cx="3909306" cy="1436820"/>
          </a:xfrm>
          <a:prstGeom prst="rect">
            <a:avLst/>
          </a:prstGeom>
        </p:spPr>
      </p:pic>
      <p:sp>
        <p:nvSpPr>
          <p:cNvPr id="35" name="Windows Rectangle">
            <a:extLst>
              <a:ext uri="{FF2B5EF4-FFF2-40B4-BE49-F238E27FC236}">
                <a16:creationId xmlns:a16="http://schemas.microsoft.com/office/drawing/2014/main" id="{3A87F84B-EFD2-4C7B-BD47-436173C21828}"/>
              </a:ext>
            </a:extLst>
          </p:cNvPr>
          <p:cNvSpPr/>
          <p:nvPr/>
        </p:nvSpPr>
        <p:spPr bwMode="auto">
          <a:xfrm>
            <a:off x="3635883"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a</a:t>
            </a:r>
          </a:p>
        </p:txBody>
      </p:sp>
      <p:sp>
        <p:nvSpPr>
          <p:cNvPr id="41" name="Windows Logo" descr="Windows logo">
            <a:extLst>
              <a:ext uri="{FF2B5EF4-FFF2-40B4-BE49-F238E27FC236}">
                <a16:creationId xmlns:a16="http://schemas.microsoft.com/office/drawing/2014/main" id="{186B111B-A241-4DF7-909A-DA5CE0D98FCC}"/>
              </a:ext>
              <a:ext uri="{C183D7F6-B498-43B3-948B-1728B52AA6E4}">
                <adec:decorative xmlns:adec="http://schemas.microsoft.com/office/drawing/2017/decorative" val="0"/>
              </a:ext>
            </a:extLst>
          </p:cNvPr>
          <p:cNvSpPr>
            <a:spLocks noChangeAspect="1" noEditPoints="1"/>
          </p:cNvSpPr>
          <p:nvPr/>
        </p:nvSpPr>
        <p:spPr bwMode="auto">
          <a:xfrm>
            <a:off x="4031559" y="2388268"/>
            <a:ext cx="177913" cy="180660"/>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apple rectangle">
            <a:extLst>
              <a:ext uri="{FF2B5EF4-FFF2-40B4-BE49-F238E27FC236}">
                <a16:creationId xmlns:a16="http://schemas.microsoft.com/office/drawing/2014/main" id="{3D4BE12A-A1D2-40F4-8A65-AA49225CD481}"/>
              </a:ext>
            </a:extLst>
          </p:cNvPr>
          <p:cNvSpPr/>
          <p:nvPr/>
        </p:nvSpPr>
        <p:spPr bwMode="auto">
          <a:xfrm>
            <a:off x="4623435"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b</a:t>
            </a:r>
          </a:p>
        </p:txBody>
      </p:sp>
      <p:sp>
        <p:nvSpPr>
          <p:cNvPr id="33" name="Apple Logo" descr="Apple logo">
            <a:extLst>
              <a:ext uri="{FF2B5EF4-FFF2-40B4-BE49-F238E27FC236}">
                <a16:creationId xmlns:a16="http://schemas.microsoft.com/office/drawing/2014/main" id="{6FDA9CD1-1281-4A4D-BB95-A09D8D26730F}"/>
              </a:ext>
            </a:extLst>
          </p:cNvPr>
          <p:cNvSpPr>
            <a:spLocks noChangeAspect="1" noEditPoints="1"/>
          </p:cNvSpPr>
          <p:nvPr/>
        </p:nvSpPr>
        <p:spPr bwMode="auto">
          <a:xfrm>
            <a:off x="5019519" y="2360621"/>
            <a:ext cx="177097" cy="199139"/>
          </a:xfrm>
          <a:custGeom>
            <a:avLst/>
            <a:gdLst>
              <a:gd name="T0" fmla="*/ 197 w 197"/>
              <a:gd name="T1" fmla="*/ 163 h 222"/>
              <a:gd name="T2" fmla="*/ 182 w 197"/>
              <a:gd name="T3" fmla="*/ 190 h 222"/>
              <a:gd name="T4" fmla="*/ 143 w 197"/>
              <a:gd name="T5" fmla="*/ 222 h 222"/>
              <a:gd name="T6" fmla="*/ 105 w 197"/>
              <a:gd name="T7" fmla="*/ 212 h 222"/>
              <a:gd name="T8" fmla="*/ 67 w 197"/>
              <a:gd name="T9" fmla="*/ 222 h 222"/>
              <a:gd name="T10" fmla="*/ 29 w 197"/>
              <a:gd name="T11" fmla="*/ 191 h 222"/>
              <a:gd name="T12" fmla="*/ 16 w 197"/>
              <a:gd name="T13" fmla="*/ 80 h 222"/>
              <a:gd name="T14" fmla="*/ 63 w 197"/>
              <a:gd name="T15" fmla="*/ 52 h 222"/>
              <a:gd name="T16" fmla="*/ 105 w 197"/>
              <a:gd name="T17" fmla="*/ 62 h 222"/>
              <a:gd name="T18" fmla="*/ 148 w 197"/>
              <a:gd name="T19" fmla="*/ 52 h 222"/>
              <a:gd name="T20" fmla="*/ 190 w 197"/>
              <a:gd name="T21" fmla="*/ 75 h 222"/>
              <a:gd name="T22" fmla="*/ 197 w 197"/>
              <a:gd name="T23" fmla="*/ 163 h 222"/>
              <a:gd name="T24" fmla="*/ 132 w 197"/>
              <a:gd name="T25" fmla="*/ 36 h 222"/>
              <a:gd name="T26" fmla="*/ 143 w 197"/>
              <a:gd name="T27" fmla="*/ 0 h 222"/>
              <a:gd name="T28" fmla="*/ 109 w 197"/>
              <a:gd name="T29" fmla="*/ 19 h 222"/>
              <a:gd name="T30" fmla="*/ 98 w 197"/>
              <a:gd name="T31" fmla="*/ 54 h 222"/>
              <a:gd name="T32" fmla="*/ 132 w 197"/>
              <a:gd name="T33" fmla="*/ 3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222">
                <a:moveTo>
                  <a:pt x="197" y="163"/>
                </a:moveTo>
                <a:cubicBezTo>
                  <a:pt x="191" y="174"/>
                  <a:pt x="189" y="179"/>
                  <a:pt x="182" y="190"/>
                </a:cubicBezTo>
                <a:cubicBezTo>
                  <a:pt x="173" y="204"/>
                  <a:pt x="160" y="221"/>
                  <a:pt x="143" y="222"/>
                </a:cubicBezTo>
                <a:cubicBezTo>
                  <a:pt x="129" y="222"/>
                  <a:pt x="125" y="212"/>
                  <a:pt x="105" y="212"/>
                </a:cubicBezTo>
                <a:cubicBezTo>
                  <a:pt x="86" y="212"/>
                  <a:pt x="82" y="222"/>
                  <a:pt x="67" y="222"/>
                </a:cubicBezTo>
                <a:cubicBezTo>
                  <a:pt x="51" y="222"/>
                  <a:pt x="38" y="206"/>
                  <a:pt x="29" y="191"/>
                </a:cubicBezTo>
                <a:cubicBezTo>
                  <a:pt x="3" y="152"/>
                  <a:pt x="0" y="105"/>
                  <a:pt x="16" y="80"/>
                </a:cubicBezTo>
                <a:cubicBezTo>
                  <a:pt x="28" y="62"/>
                  <a:pt x="46" y="52"/>
                  <a:pt x="63" y="52"/>
                </a:cubicBezTo>
                <a:cubicBezTo>
                  <a:pt x="80" y="52"/>
                  <a:pt x="91" y="62"/>
                  <a:pt x="105" y="62"/>
                </a:cubicBezTo>
                <a:cubicBezTo>
                  <a:pt x="119" y="62"/>
                  <a:pt x="128" y="52"/>
                  <a:pt x="148" y="52"/>
                </a:cubicBezTo>
                <a:cubicBezTo>
                  <a:pt x="163" y="52"/>
                  <a:pt x="179" y="60"/>
                  <a:pt x="190" y="75"/>
                </a:cubicBezTo>
                <a:cubicBezTo>
                  <a:pt x="153" y="95"/>
                  <a:pt x="159" y="148"/>
                  <a:pt x="197" y="163"/>
                </a:cubicBezTo>
                <a:close/>
                <a:moveTo>
                  <a:pt x="132" y="36"/>
                </a:moveTo>
                <a:cubicBezTo>
                  <a:pt x="140" y="27"/>
                  <a:pt x="145" y="14"/>
                  <a:pt x="143" y="0"/>
                </a:cubicBezTo>
                <a:cubicBezTo>
                  <a:pt x="131" y="1"/>
                  <a:pt x="117" y="9"/>
                  <a:pt x="109" y="19"/>
                </a:cubicBezTo>
                <a:cubicBezTo>
                  <a:pt x="102" y="27"/>
                  <a:pt x="96" y="41"/>
                  <a:pt x="98" y="54"/>
                </a:cubicBezTo>
                <a:cubicBezTo>
                  <a:pt x="111" y="54"/>
                  <a:pt x="125" y="46"/>
                  <a:pt x="132" y="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iOS Rectangle">
            <a:extLst>
              <a:ext uri="{FF2B5EF4-FFF2-40B4-BE49-F238E27FC236}">
                <a16:creationId xmlns:a16="http://schemas.microsoft.com/office/drawing/2014/main" id="{66C8F33D-7B3A-4F9E-8976-2E1C835F5253}"/>
              </a:ext>
            </a:extLst>
          </p:cNvPr>
          <p:cNvSpPr/>
          <p:nvPr/>
        </p:nvSpPr>
        <p:spPr bwMode="auto">
          <a:xfrm>
            <a:off x="5610987"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c</a:t>
            </a:r>
          </a:p>
        </p:txBody>
      </p:sp>
      <p:pic>
        <p:nvPicPr>
          <p:cNvPr id="44" name="iOS Logo" descr="iOS App Development Company India - MagicByte Solutions">
            <a:extLst>
              <a:ext uri="{FF2B5EF4-FFF2-40B4-BE49-F238E27FC236}">
                <a16:creationId xmlns:a16="http://schemas.microsoft.com/office/drawing/2014/main" id="{E3F6215B-4A83-4445-BCC5-1F88D49DD387}"/>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bwMode="auto">
          <a:xfrm>
            <a:off x="5965732" y="2403873"/>
            <a:ext cx="259775" cy="138035"/>
          </a:xfrm>
          <a:prstGeom prst="rect">
            <a:avLst/>
          </a:prstGeom>
          <a:noFill/>
          <a:extLst>
            <a:ext uri="{909E8E84-426E-40DD-AFC4-6F175D3DCCD1}">
              <a14:hiddenFill xmlns:a14="http://schemas.microsoft.com/office/drawing/2010/main">
                <a:solidFill>
                  <a:srgbClr val="FFFFFF"/>
                </a:solidFill>
              </a14:hiddenFill>
            </a:ext>
          </a:extLst>
        </p:spPr>
      </p:pic>
      <p:sp>
        <p:nvSpPr>
          <p:cNvPr id="29" name="Android Rectangle">
            <a:extLst>
              <a:ext uri="{FF2B5EF4-FFF2-40B4-BE49-F238E27FC236}">
                <a16:creationId xmlns:a16="http://schemas.microsoft.com/office/drawing/2014/main" id="{FFF01715-036B-47FC-981B-1BC3C007B77E}"/>
              </a:ext>
            </a:extLst>
          </p:cNvPr>
          <p:cNvSpPr/>
          <p:nvPr/>
        </p:nvSpPr>
        <p:spPr bwMode="auto">
          <a:xfrm>
            <a:off x="6598539"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d</a:t>
            </a:r>
          </a:p>
        </p:txBody>
      </p:sp>
      <p:sp>
        <p:nvSpPr>
          <p:cNvPr id="30" name="Android Logo" descr="Android logo">
            <a:extLst>
              <a:ext uri="{FF2B5EF4-FFF2-40B4-BE49-F238E27FC236}">
                <a16:creationId xmlns:a16="http://schemas.microsoft.com/office/drawing/2014/main" id="{6523F662-9A10-4DB7-A3D3-F8EE68868D68}"/>
              </a:ext>
            </a:extLst>
          </p:cNvPr>
          <p:cNvSpPr>
            <a:spLocks noChangeAspect="1" noEditPoints="1"/>
          </p:cNvSpPr>
          <p:nvPr/>
        </p:nvSpPr>
        <p:spPr bwMode="auto">
          <a:xfrm>
            <a:off x="6990245" y="2361439"/>
            <a:ext cx="185853" cy="223829"/>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ux Rectangle">
            <a:extLst>
              <a:ext uri="{FF2B5EF4-FFF2-40B4-BE49-F238E27FC236}">
                <a16:creationId xmlns:a16="http://schemas.microsoft.com/office/drawing/2014/main" id="{DEE1ECCF-2A17-4A53-9E7D-4A3CB76AC958}"/>
              </a:ext>
            </a:extLst>
          </p:cNvPr>
          <p:cNvSpPr/>
          <p:nvPr/>
        </p:nvSpPr>
        <p:spPr bwMode="auto">
          <a:xfrm>
            <a:off x="7586854" y="2204425"/>
            <a:ext cx="969264" cy="4017667"/>
          </a:xfrm>
          <a:prstGeom prst="rect">
            <a:avLst/>
          </a:prstGeom>
          <a:solidFill>
            <a:srgbClr val="2D49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e</a:t>
            </a:r>
          </a:p>
        </p:txBody>
      </p:sp>
      <p:sp>
        <p:nvSpPr>
          <p:cNvPr id="10" name="Linux Logo" descr="Linux logo">
            <a:extLst>
              <a:ext uri="{FF2B5EF4-FFF2-40B4-BE49-F238E27FC236}">
                <a16:creationId xmlns:a16="http://schemas.microsoft.com/office/drawing/2014/main" id="{93DA7614-028F-47E6-9B21-0673581ED5F6}"/>
              </a:ext>
            </a:extLst>
          </p:cNvPr>
          <p:cNvSpPr>
            <a:spLocks noEditPoints="1"/>
          </p:cNvSpPr>
          <p:nvPr/>
        </p:nvSpPr>
        <p:spPr bwMode="auto">
          <a:xfrm>
            <a:off x="7971577" y="2353993"/>
            <a:ext cx="199819" cy="239074"/>
          </a:xfrm>
          <a:custGeom>
            <a:avLst/>
            <a:gdLst>
              <a:gd name="T0" fmla="*/ 927 w 1872"/>
              <a:gd name="T1" fmla="*/ 497 h 2240"/>
              <a:gd name="T2" fmla="*/ 1033 w 1872"/>
              <a:gd name="T3" fmla="*/ 420 h 2240"/>
              <a:gd name="T4" fmla="*/ 1054 w 1872"/>
              <a:gd name="T5" fmla="*/ 554 h 2240"/>
              <a:gd name="T6" fmla="*/ 1142 w 1872"/>
              <a:gd name="T7" fmla="*/ 469 h 2240"/>
              <a:gd name="T8" fmla="*/ 941 w 1872"/>
              <a:gd name="T9" fmla="*/ 404 h 2240"/>
              <a:gd name="T10" fmla="*/ 1871 w 1872"/>
              <a:gd name="T11" fmla="*/ 1880 h 2240"/>
              <a:gd name="T12" fmla="*/ 1363 w 1872"/>
              <a:gd name="T13" fmla="*/ 2239 h 2240"/>
              <a:gd name="T14" fmla="*/ 1155 w 1872"/>
              <a:gd name="T15" fmla="*/ 2110 h 2240"/>
              <a:gd name="T16" fmla="*/ 946 w 1872"/>
              <a:gd name="T17" fmla="*/ 2092 h 2240"/>
              <a:gd name="T18" fmla="*/ 634 w 1872"/>
              <a:gd name="T19" fmla="*/ 2205 h 2240"/>
              <a:gd name="T20" fmla="*/ 136 w 1872"/>
              <a:gd name="T21" fmla="*/ 2111 h 2240"/>
              <a:gd name="T22" fmla="*/ 24 w 1872"/>
              <a:gd name="T23" fmla="*/ 2040 h 2240"/>
              <a:gd name="T24" fmla="*/ 20 w 1872"/>
              <a:gd name="T25" fmla="*/ 1749 h 2240"/>
              <a:gd name="T26" fmla="*/ 135 w 1872"/>
              <a:gd name="T27" fmla="*/ 1604 h 2240"/>
              <a:gd name="T28" fmla="*/ 252 w 1872"/>
              <a:gd name="T29" fmla="*/ 1502 h 2240"/>
              <a:gd name="T30" fmla="*/ 622 w 1872"/>
              <a:gd name="T31" fmla="*/ 604 h 2240"/>
              <a:gd name="T32" fmla="*/ 941 w 1872"/>
              <a:gd name="T33" fmla="*/ 0 h 2240"/>
              <a:gd name="T34" fmla="*/ 1473 w 1872"/>
              <a:gd name="T35" fmla="*/ 871 h 2240"/>
              <a:gd name="T36" fmla="*/ 1720 w 1872"/>
              <a:gd name="T37" fmla="*/ 1550 h 2240"/>
              <a:gd name="T38" fmla="*/ 1871 w 1872"/>
              <a:gd name="T39" fmla="*/ 1872 h 2240"/>
              <a:gd name="T40" fmla="*/ 1699 w 1872"/>
              <a:gd name="T41" fmla="*/ 1573 h 2240"/>
              <a:gd name="T42" fmla="*/ 1309 w 1872"/>
              <a:gd name="T43" fmla="*/ 589 h 2240"/>
              <a:gd name="T44" fmla="*/ 311 w 1872"/>
              <a:gd name="T45" fmla="*/ 1288 h 2240"/>
              <a:gd name="T46" fmla="*/ 64 w 1872"/>
              <a:gd name="T47" fmla="*/ 1697 h 2240"/>
              <a:gd name="T48" fmla="*/ 138 w 1872"/>
              <a:gd name="T49" fmla="*/ 2079 h 2240"/>
              <a:gd name="T50" fmla="*/ 739 w 1872"/>
              <a:gd name="T51" fmla="*/ 2088 h 2240"/>
              <a:gd name="T52" fmla="*/ 1189 w 1872"/>
              <a:gd name="T53" fmla="*/ 2105 h 2240"/>
              <a:gd name="T54" fmla="*/ 1839 w 1872"/>
              <a:gd name="T55" fmla="*/ 1875 h 2240"/>
              <a:gd name="T56" fmla="*/ 742 w 1872"/>
              <a:gd name="T57" fmla="*/ 527 h 2240"/>
              <a:gd name="T58" fmla="*/ 780 w 1872"/>
              <a:gd name="T59" fmla="*/ 437 h 2240"/>
              <a:gd name="T60" fmla="*/ 845 w 1872"/>
              <a:gd name="T61" fmla="*/ 496 h 2240"/>
              <a:gd name="T62" fmla="*/ 725 w 1872"/>
              <a:gd name="T63" fmla="*/ 373 h 2240"/>
              <a:gd name="T64" fmla="*/ 653 w 1872"/>
              <a:gd name="T65" fmla="*/ 1886 h 2240"/>
              <a:gd name="T66" fmla="*/ 296 w 1872"/>
              <a:gd name="T67" fmla="*/ 1548 h 2240"/>
              <a:gd name="T68" fmla="*/ 89 w 1872"/>
              <a:gd name="T69" fmla="*/ 1902 h 2240"/>
              <a:gd name="T70" fmla="*/ 724 w 1872"/>
              <a:gd name="T71" fmla="*/ 2031 h 2240"/>
              <a:gd name="T72" fmla="*/ 1603 w 1872"/>
              <a:gd name="T73" fmla="*/ 1571 h 2240"/>
              <a:gd name="T74" fmla="*/ 1278 w 1872"/>
              <a:gd name="T75" fmla="*/ 1605 h 2240"/>
              <a:gd name="T76" fmla="*/ 1542 w 1872"/>
              <a:gd name="T77" fmla="*/ 2070 h 2240"/>
              <a:gd name="T78" fmla="*/ 1248 w 1872"/>
              <a:gd name="T79" fmla="*/ 1599 h 2240"/>
              <a:gd name="T80" fmla="*/ 1598 w 1872"/>
              <a:gd name="T81" fmla="*/ 1540 h 2240"/>
              <a:gd name="T82" fmla="*/ 1340 w 1872"/>
              <a:gd name="T83" fmla="*/ 984 h 2240"/>
              <a:gd name="T84" fmla="*/ 1138 w 1872"/>
              <a:gd name="T85" fmla="*/ 693 h 2240"/>
              <a:gd name="T86" fmla="*/ 800 w 1872"/>
              <a:gd name="T87" fmla="*/ 791 h 2240"/>
              <a:gd name="T88" fmla="*/ 505 w 1872"/>
              <a:gd name="T89" fmla="*/ 1120 h 2240"/>
              <a:gd name="T90" fmla="*/ 695 w 1872"/>
              <a:gd name="T91" fmla="*/ 1694 h 2240"/>
              <a:gd name="T92" fmla="*/ 716 w 1872"/>
              <a:gd name="T93" fmla="*/ 1920 h 2240"/>
              <a:gd name="T94" fmla="*/ 888 w 1872"/>
              <a:gd name="T95" fmla="*/ 507 h 2240"/>
              <a:gd name="T96" fmla="*/ 1042 w 1872"/>
              <a:gd name="T97" fmla="*/ 738 h 2240"/>
              <a:gd name="T98" fmla="*/ 756 w 1872"/>
              <a:gd name="T99" fmla="*/ 729 h 2240"/>
              <a:gd name="T100" fmla="*/ 845 w 1872"/>
              <a:gd name="T101" fmla="*/ 515 h 2240"/>
              <a:gd name="T102" fmla="*/ 725 w 1872"/>
              <a:gd name="T103" fmla="*/ 667 h 2240"/>
              <a:gd name="T104" fmla="*/ 1087 w 1872"/>
              <a:gd name="T105" fmla="*/ 624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72" h="2240">
                <a:moveTo>
                  <a:pt x="397" y="2117"/>
                </a:moveTo>
                <a:cubicBezTo>
                  <a:pt x="391" y="2130"/>
                  <a:pt x="391" y="2130"/>
                  <a:pt x="391" y="2130"/>
                </a:cubicBezTo>
                <a:cubicBezTo>
                  <a:pt x="391" y="2130"/>
                  <a:pt x="391" y="2130"/>
                  <a:pt x="391" y="2130"/>
                </a:cubicBezTo>
                <a:lnTo>
                  <a:pt x="397" y="2117"/>
                </a:lnTo>
                <a:close/>
                <a:moveTo>
                  <a:pt x="927" y="497"/>
                </a:moveTo>
                <a:cubicBezTo>
                  <a:pt x="946" y="502"/>
                  <a:pt x="964" y="508"/>
                  <a:pt x="982" y="516"/>
                </a:cubicBezTo>
                <a:cubicBezTo>
                  <a:pt x="981" y="509"/>
                  <a:pt x="981" y="502"/>
                  <a:pt x="982" y="495"/>
                </a:cubicBezTo>
                <a:cubicBezTo>
                  <a:pt x="982" y="482"/>
                  <a:pt x="985" y="469"/>
                  <a:pt x="990" y="457"/>
                </a:cubicBezTo>
                <a:cubicBezTo>
                  <a:pt x="994" y="446"/>
                  <a:pt x="1001" y="437"/>
                  <a:pt x="1009" y="429"/>
                </a:cubicBezTo>
                <a:cubicBezTo>
                  <a:pt x="1016" y="423"/>
                  <a:pt x="1024" y="420"/>
                  <a:pt x="1033" y="420"/>
                </a:cubicBezTo>
                <a:cubicBezTo>
                  <a:pt x="1042" y="421"/>
                  <a:pt x="1051" y="424"/>
                  <a:pt x="1057" y="431"/>
                </a:cubicBezTo>
                <a:cubicBezTo>
                  <a:pt x="1065" y="439"/>
                  <a:pt x="1071" y="449"/>
                  <a:pt x="1074" y="460"/>
                </a:cubicBezTo>
                <a:cubicBezTo>
                  <a:pt x="1078" y="472"/>
                  <a:pt x="1080" y="484"/>
                  <a:pt x="1079" y="496"/>
                </a:cubicBezTo>
                <a:cubicBezTo>
                  <a:pt x="1079" y="509"/>
                  <a:pt x="1077" y="522"/>
                  <a:pt x="1072" y="534"/>
                </a:cubicBezTo>
                <a:cubicBezTo>
                  <a:pt x="1067" y="542"/>
                  <a:pt x="1061" y="549"/>
                  <a:pt x="1054" y="554"/>
                </a:cubicBezTo>
                <a:cubicBezTo>
                  <a:pt x="1074" y="561"/>
                  <a:pt x="1074" y="561"/>
                  <a:pt x="1074" y="561"/>
                </a:cubicBezTo>
                <a:cubicBezTo>
                  <a:pt x="1101" y="572"/>
                  <a:pt x="1101" y="572"/>
                  <a:pt x="1101" y="572"/>
                </a:cubicBezTo>
                <a:cubicBezTo>
                  <a:pt x="1109" y="572"/>
                  <a:pt x="1109" y="572"/>
                  <a:pt x="1109" y="572"/>
                </a:cubicBezTo>
                <a:cubicBezTo>
                  <a:pt x="1117" y="562"/>
                  <a:pt x="1123" y="551"/>
                  <a:pt x="1128" y="539"/>
                </a:cubicBezTo>
                <a:cubicBezTo>
                  <a:pt x="1138" y="517"/>
                  <a:pt x="1143" y="493"/>
                  <a:pt x="1142" y="469"/>
                </a:cubicBezTo>
                <a:cubicBezTo>
                  <a:pt x="1143" y="446"/>
                  <a:pt x="1138" y="423"/>
                  <a:pt x="1128" y="402"/>
                </a:cubicBezTo>
                <a:cubicBezTo>
                  <a:pt x="1119" y="382"/>
                  <a:pt x="1105" y="364"/>
                  <a:pt x="1087" y="351"/>
                </a:cubicBezTo>
                <a:cubicBezTo>
                  <a:pt x="1072" y="339"/>
                  <a:pt x="1054" y="333"/>
                  <a:pt x="1035" y="333"/>
                </a:cubicBezTo>
                <a:cubicBezTo>
                  <a:pt x="1015" y="333"/>
                  <a:pt x="996" y="340"/>
                  <a:pt x="980" y="352"/>
                </a:cubicBezTo>
                <a:cubicBezTo>
                  <a:pt x="963" y="366"/>
                  <a:pt x="949" y="383"/>
                  <a:pt x="941" y="404"/>
                </a:cubicBezTo>
                <a:cubicBezTo>
                  <a:pt x="931" y="425"/>
                  <a:pt x="926" y="449"/>
                  <a:pt x="926" y="473"/>
                </a:cubicBezTo>
                <a:cubicBezTo>
                  <a:pt x="927" y="477"/>
                  <a:pt x="927" y="477"/>
                  <a:pt x="927" y="477"/>
                </a:cubicBezTo>
                <a:cubicBezTo>
                  <a:pt x="926" y="484"/>
                  <a:pt x="926" y="491"/>
                  <a:pt x="927" y="497"/>
                </a:cubicBezTo>
                <a:close/>
                <a:moveTo>
                  <a:pt x="1872" y="1876"/>
                </a:moveTo>
                <a:cubicBezTo>
                  <a:pt x="1871" y="1880"/>
                  <a:pt x="1871" y="1880"/>
                  <a:pt x="1871" y="1880"/>
                </a:cubicBezTo>
                <a:cubicBezTo>
                  <a:pt x="1864" y="1925"/>
                  <a:pt x="1835" y="1963"/>
                  <a:pt x="1794" y="1982"/>
                </a:cubicBezTo>
                <a:cubicBezTo>
                  <a:pt x="1793" y="1982"/>
                  <a:pt x="1793" y="1982"/>
                  <a:pt x="1793" y="1982"/>
                </a:cubicBezTo>
                <a:cubicBezTo>
                  <a:pt x="1793" y="1983"/>
                  <a:pt x="1793" y="1983"/>
                  <a:pt x="1793" y="1983"/>
                </a:cubicBezTo>
                <a:cubicBezTo>
                  <a:pt x="1717" y="2013"/>
                  <a:pt x="1648" y="2056"/>
                  <a:pt x="1588" y="2111"/>
                </a:cubicBezTo>
                <a:cubicBezTo>
                  <a:pt x="1533" y="2181"/>
                  <a:pt x="1452" y="2228"/>
                  <a:pt x="1363" y="2239"/>
                </a:cubicBezTo>
                <a:cubicBezTo>
                  <a:pt x="1362" y="2240"/>
                  <a:pt x="1362" y="2240"/>
                  <a:pt x="1362" y="2240"/>
                </a:cubicBezTo>
                <a:cubicBezTo>
                  <a:pt x="1362" y="2240"/>
                  <a:pt x="1362" y="2240"/>
                  <a:pt x="1362" y="2240"/>
                </a:cubicBezTo>
                <a:cubicBezTo>
                  <a:pt x="1356" y="2240"/>
                  <a:pt x="1351" y="2240"/>
                  <a:pt x="1345" y="2240"/>
                </a:cubicBezTo>
                <a:cubicBezTo>
                  <a:pt x="1265" y="2240"/>
                  <a:pt x="1192" y="2193"/>
                  <a:pt x="1160" y="2119"/>
                </a:cubicBezTo>
                <a:cubicBezTo>
                  <a:pt x="1158" y="2116"/>
                  <a:pt x="1157" y="2113"/>
                  <a:pt x="1155" y="2110"/>
                </a:cubicBezTo>
                <a:cubicBezTo>
                  <a:pt x="1155" y="2110"/>
                  <a:pt x="1154" y="2110"/>
                  <a:pt x="1154" y="2110"/>
                </a:cubicBezTo>
                <a:cubicBezTo>
                  <a:pt x="1112" y="2110"/>
                  <a:pt x="1073" y="2104"/>
                  <a:pt x="1039" y="2099"/>
                </a:cubicBezTo>
                <a:cubicBezTo>
                  <a:pt x="1011" y="2095"/>
                  <a:pt x="984" y="2091"/>
                  <a:pt x="961" y="2091"/>
                </a:cubicBezTo>
                <a:cubicBezTo>
                  <a:pt x="956" y="2091"/>
                  <a:pt x="951" y="2091"/>
                  <a:pt x="947" y="2092"/>
                </a:cubicBezTo>
                <a:cubicBezTo>
                  <a:pt x="946" y="2092"/>
                  <a:pt x="946" y="2092"/>
                  <a:pt x="946" y="2092"/>
                </a:cubicBezTo>
                <a:cubicBezTo>
                  <a:pt x="945" y="2092"/>
                  <a:pt x="945" y="2092"/>
                  <a:pt x="945" y="2092"/>
                </a:cubicBezTo>
                <a:cubicBezTo>
                  <a:pt x="898" y="2094"/>
                  <a:pt x="859" y="2102"/>
                  <a:pt x="825" y="2109"/>
                </a:cubicBezTo>
                <a:cubicBezTo>
                  <a:pt x="801" y="2113"/>
                  <a:pt x="780" y="2118"/>
                  <a:pt x="758" y="2119"/>
                </a:cubicBezTo>
                <a:cubicBezTo>
                  <a:pt x="731" y="2163"/>
                  <a:pt x="686" y="2195"/>
                  <a:pt x="634" y="2205"/>
                </a:cubicBezTo>
                <a:cubicBezTo>
                  <a:pt x="634" y="2205"/>
                  <a:pt x="634" y="2205"/>
                  <a:pt x="634" y="2205"/>
                </a:cubicBezTo>
                <a:cubicBezTo>
                  <a:pt x="633" y="2205"/>
                  <a:pt x="633" y="2205"/>
                  <a:pt x="633" y="2205"/>
                </a:cubicBezTo>
                <a:cubicBezTo>
                  <a:pt x="613" y="2208"/>
                  <a:pt x="592" y="2210"/>
                  <a:pt x="571" y="2210"/>
                </a:cubicBezTo>
                <a:cubicBezTo>
                  <a:pt x="511" y="2210"/>
                  <a:pt x="451" y="2196"/>
                  <a:pt x="396" y="2169"/>
                </a:cubicBezTo>
                <a:cubicBezTo>
                  <a:pt x="379" y="2163"/>
                  <a:pt x="379" y="2163"/>
                  <a:pt x="379" y="2163"/>
                </a:cubicBezTo>
                <a:cubicBezTo>
                  <a:pt x="301" y="2134"/>
                  <a:pt x="219" y="2116"/>
                  <a:pt x="136" y="2111"/>
                </a:cubicBezTo>
                <a:cubicBezTo>
                  <a:pt x="135" y="2111"/>
                  <a:pt x="135" y="2111"/>
                  <a:pt x="135" y="2111"/>
                </a:cubicBezTo>
                <a:cubicBezTo>
                  <a:pt x="135" y="2111"/>
                  <a:pt x="135" y="2111"/>
                  <a:pt x="135" y="2111"/>
                </a:cubicBezTo>
                <a:cubicBezTo>
                  <a:pt x="90" y="2106"/>
                  <a:pt x="50" y="2082"/>
                  <a:pt x="26" y="2044"/>
                </a:cubicBezTo>
                <a:cubicBezTo>
                  <a:pt x="25" y="2042"/>
                  <a:pt x="25" y="2042"/>
                  <a:pt x="25" y="2042"/>
                </a:cubicBezTo>
                <a:cubicBezTo>
                  <a:pt x="24" y="2040"/>
                  <a:pt x="24" y="2040"/>
                  <a:pt x="24" y="2040"/>
                </a:cubicBezTo>
                <a:cubicBezTo>
                  <a:pt x="0" y="1989"/>
                  <a:pt x="0" y="1931"/>
                  <a:pt x="21" y="1880"/>
                </a:cubicBezTo>
                <a:cubicBezTo>
                  <a:pt x="26" y="1855"/>
                  <a:pt x="26" y="1830"/>
                  <a:pt x="21" y="1806"/>
                </a:cubicBezTo>
                <a:cubicBezTo>
                  <a:pt x="20" y="1803"/>
                  <a:pt x="20" y="1803"/>
                  <a:pt x="20" y="1803"/>
                </a:cubicBezTo>
                <a:cubicBezTo>
                  <a:pt x="20" y="1801"/>
                  <a:pt x="20" y="1801"/>
                  <a:pt x="20" y="1801"/>
                </a:cubicBezTo>
                <a:cubicBezTo>
                  <a:pt x="19" y="1783"/>
                  <a:pt x="19" y="1766"/>
                  <a:pt x="20" y="1749"/>
                </a:cubicBezTo>
                <a:cubicBezTo>
                  <a:pt x="19" y="1726"/>
                  <a:pt x="25" y="1702"/>
                  <a:pt x="35" y="1682"/>
                </a:cubicBezTo>
                <a:cubicBezTo>
                  <a:pt x="36" y="1681"/>
                  <a:pt x="36" y="1681"/>
                  <a:pt x="36" y="1681"/>
                </a:cubicBezTo>
                <a:cubicBezTo>
                  <a:pt x="36" y="1681"/>
                  <a:pt x="36" y="1681"/>
                  <a:pt x="36" y="1681"/>
                </a:cubicBezTo>
                <a:cubicBezTo>
                  <a:pt x="57" y="1643"/>
                  <a:pt x="92" y="1616"/>
                  <a:pt x="134" y="1604"/>
                </a:cubicBezTo>
                <a:cubicBezTo>
                  <a:pt x="135" y="1604"/>
                  <a:pt x="135" y="1604"/>
                  <a:pt x="135" y="1604"/>
                </a:cubicBezTo>
                <a:cubicBezTo>
                  <a:pt x="135" y="1604"/>
                  <a:pt x="135" y="1604"/>
                  <a:pt x="135" y="1604"/>
                </a:cubicBezTo>
                <a:cubicBezTo>
                  <a:pt x="156" y="1599"/>
                  <a:pt x="176" y="1590"/>
                  <a:pt x="193" y="1577"/>
                </a:cubicBezTo>
                <a:cubicBezTo>
                  <a:pt x="200" y="1569"/>
                  <a:pt x="208" y="1558"/>
                  <a:pt x="216" y="1547"/>
                </a:cubicBezTo>
                <a:cubicBezTo>
                  <a:pt x="226" y="1533"/>
                  <a:pt x="237" y="1517"/>
                  <a:pt x="251" y="1503"/>
                </a:cubicBezTo>
                <a:cubicBezTo>
                  <a:pt x="251" y="1503"/>
                  <a:pt x="251" y="1503"/>
                  <a:pt x="252" y="1502"/>
                </a:cubicBezTo>
                <a:cubicBezTo>
                  <a:pt x="245" y="1426"/>
                  <a:pt x="255" y="1349"/>
                  <a:pt x="281" y="1277"/>
                </a:cubicBezTo>
                <a:cubicBezTo>
                  <a:pt x="281" y="1277"/>
                  <a:pt x="281" y="1277"/>
                  <a:pt x="281" y="1277"/>
                </a:cubicBezTo>
                <a:cubicBezTo>
                  <a:pt x="281" y="1276"/>
                  <a:pt x="281" y="1276"/>
                  <a:pt x="281" y="1276"/>
                </a:cubicBezTo>
                <a:cubicBezTo>
                  <a:pt x="340" y="1122"/>
                  <a:pt x="425" y="981"/>
                  <a:pt x="533" y="857"/>
                </a:cubicBezTo>
                <a:cubicBezTo>
                  <a:pt x="587" y="783"/>
                  <a:pt x="618" y="696"/>
                  <a:pt x="622" y="604"/>
                </a:cubicBezTo>
                <a:cubicBezTo>
                  <a:pt x="623" y="583"/>
                  <a:pt x="621" y="555"/>
                  <a:pt x="619" y="522"/>
                </a:cubicBezTo>
                <a:cubicBezTo>
                  <a:pt x="613" y="434"/>
                  <a:pt x="605" y="314"/>
                  <a:pt x="641" y="210"/>
                </a:cubicBezTo>
                <a:cubicBezTo>
                  <a:pt x="685" y="83"/>
                  <a:pt x="785" y="13"/>
                  <a:pt x="939" y="0"/>
                </a:cubicBezTo>
                <a:cubicBezTo>
                  <a:pt x="940" y="0"/>
                  <a:pt x="940" y="0"/>
                  <a:pt x="940" y="0"/>
                </a:cubicBezTo>
                <a:cubicBezTo>
                  <a:pt x="941" y="0"/>
                  <a:pt x="941" y="0"/>
                  <a:pt x="941" y="0"/>
                </a:cubicBezTo>
                <a:cubicBezTo>
                  <a:pt x="986" y="0"/>
                  <a:pt x="986" y="0"/>
                  <a:pt x="986" y="0"/>
                </a:cubicBezTo>
                <a:cubicBezTo>
                  <a:pt x="1088" y="0"/>
                  <a:pt x="1169" y="30"/>
                  <a:pt x="1227" y="89"/>
                </a:cubicBezTo>
                <a:cubicBezTo>
                  <a:pt x="1346" y="210"/>
                  <a:pt x="1343" y="423"/>
                  <a:pt x="1341" y="564"/>
                </a:cubicBezTo>
                <a:cubicBezTo>
                  <a:pt x="1341" y="572"/>
                  <a:pt x="1341" y="580"/>
                  <a:pt x="1341" y="588"/>
                </a:cubicBezTo>
                <a:cubicBezTo>
                  <a:pt x="1349" y="695"/>
                  <a:pt x="1396" y="796"/>
                  <a:pt x="1473" y="871"/>
                </a:cubicBezTo>
                <a:cubicBezTo>
                  <a:pt x="1474" y="872"/>
                  <a:pt x="1474" y="872"/>
                  <a:pt x="1474" y="872"/>
                </a:cubicBezTo>
                <a:cubicBezTo>
                  <a:pt x="1474" y="873"/>
                  <a:pt x="1474" y="873"/>
                  <a:pt x="1474" y="873"/>
                </a:cubicBezTo>
                <a:cubicBezTo>
                  <a:pt x="1561" y="969"/>
                  <a:pt x="1629" y="1079"/>
                  <a:pt x="1678" y="1198"/>
                </a:cubicBezTo>
                <a:cubicBezTo>
                  <a:pt x="1723" y="1305"/>
                  <a:pt x="1732" y="1424"/>
                  <a:pt x="1703" y="1536"/>
                </a:cubicBezTo>
                <a:cubicBezTo>
                  <a:pt x="1709" y="1540"/>
                  <a:pt x="1715" y="1545"/>
                  <a:pt x="1720" y="1550"/>
                </a:cubicBezTo>
                <a:cubicBezTo>
                  <a:pt x="1721" y="1550"/>
                  <a:pt x="1721" y="1550"/>
                  <a:pt x="1721" y="1550"/>
                </a:cubicBezTo>
                <a:cubicBezTo>
                  <a:pt x="1722" y="1551"/>
                  <a:pt x="1722" y="1551"/>
                  <a:pt x="1722" y="1551"/>
                </a:cubicBezTo>
                <a:cubicBezTo>
                  <a:pt x="1751" y="1581"/>
                  <a:pt x="1770" y="1620"/>
                  <a:pt x="1775" y="1660"/>
                </a:cubicBezTo>
                <a:cubicBezTo>
                  <a:pt x="1778" y="1684"/>
                  <a:pt x="1786" y="1707"/>
                  <a:pt x="1799" y="1727"/>
                </a:cubicBezTo>
                <a:cubicBezTo>
                  <a:pt x="1841" y="1765"/>
                  <a:pt x="1866" y="1816"/>
                  <a:pt x="1871" y="1872"/>
                </a:cubicBezTo>
                <a:lnTo>
                  <a:pt x="1872" y="1876"/>
                </a:lnTo>
                <a:close/>
                <a:moveTo>
                  <a:pt x="1839" y="1875"/>
                </a:moveTo>
                <a:cubicBezTo>
                  <a:pt x="1835" y="1826"/>
                  <a:pt x="1812" y="1780"/>
                  <a:pt x="1774" y="1748"/>
                </a:cubicBezTo>
                <a:cubicBezTo>
                  <a:pt x="1758" y="1723"/>
                  <a:pt x="1747" y="1694"/>
                  <a:pt x="1743" y="1665"/>
                </a:cubicBezTo>
                <a:cubicBezTo>
                  <a:pt x="1739" y="1630"/>
                  <a:pt x="1723" y="1598"/>
                  <a:pt x="1699" y="1573"/>
                </a:cubicBezTo>
                <a:cubicBezTo>
                  <a:pt x="1694" y="1568"/>
                  <a:pt x="1688" y="1564"/>
                  <a:pt x="1682" y="1561"/>
                </a:cubicBezTo>
                <a:cubicBezTo>
                  <a:pt x="1676" y="1557"/>
                  <a:pt x="1671" y="1554"/>
                  <a:pt x="1665" y="1552"/>
                </a:cubicBezTo>
                <a:cubicBezTo>
                  <a:pt x="1700" y="1440"/>
                  <a:pt x="1694" y="1319"/>
                  <a:pt x="1648" y="1211"/>
                </a:cubicBezTo>
                <a:cubicBezTo>
                  <a:pt x="1601" y="1095"/>
                  <a:pt x="1534" y="988"/>
                  <a:pt x="1451" y="894"/>
                </a:cubicBezTo>
                <a:cubicBezTo>
                  <a:pt x="1368" y="813"/>
                  <a:pt x="1317" y="705"/>
                  <a:pt x="1309" y="589"/>
                </a:cubicBezTo>
                <a:cubicBezTo>
                  <a:pt x="1311" y="395"/>
                  <a:pt x="1331" y="32"/>
                  <a:pt x="986" y="32"/>
                </a:cubicBezTo>
                <a:cubicBezTo>
                  <a:pt x="941" y="32"/>
                  <a:pt x="941" y="32"/>
                  <a:pt x="941" y="32"/>
                </a:cubicBezTo>
                <a:cubicBezTo>
                  <a:pt x="557" y="63"/>
                  <a:pt x="659" y="469"/>
                  <a:pt x="654" y="605"/>
                </a:cubicBezTo>
                <a:cubicBezTo>
                  <a:pt x="650" y="703"/>
                  <a:pt x="616" y="798"/>
                  <a:pt x="558" y="877"/>
                </a:cubicBezTo>
                <a:cubicBezTo>
                  <a:pt x="452" y="998"/>
                  <a:pt x="369" y="1137"/>
                  <a:pt x="311" y="1288"/>
                </a:cubicBezTo>
                <a:cubicBezTo>
                  <a:pt x="285" y="1360"/>
                  <a:pt x="276" y="1438"/>
                  <a:pt x="285" y="1514"/>
                </a:cubicBezTo>
                <a:cubicBezTo>
                  <a:pt x="281" y="1517"/>
                  <a:pt x="278" y="1521"/>
                  <a:pt x="275" y="1524"/>
                </a:cubicBezTo>
                <a:cubicBezTo>
                  <a:pt x="251" y="1549"/>
                  <a:pt x="234" y="1580"/>
                  <a:pt x="214" y="1600"/>
                </a:cubicBezTo>
                <a:cubicBezTo>
                  <a:pt x="193" y="1617"/>
                  <a:pt x="169" y="1629"/>
                  <a:pt x="143" y="1635"/>
                </a:cubicBezTo>
                <a:cubicBezTo>
                  <a:pt x="109" y="1644"/>
                  <a:pt x="81" y="1666"/>
                  <a:pt x="64" y="1697"/>
                </a:cubicBezTo>
                <a:cubicBezTo>
                  <a:pt x="55" y="1713"/>
                  <a:pt x="51" y="1731"/>
                  <a:pt x="52" y="1749"/>
                </a:cubicBezTo>
                <a:cubicBezTo>
                  <a:pt x="51" y="1766"/>
                  <a:pt x="51" y="1782"/>
                  <a:pt x="52" y="1799"/>
                </a:cubicBezTo>
                <a:cubicBezTo>
                  <a:pt x="58" y="1829"/>
                  <a:pt x="58" y="1860"/>
                  <a:pt x="52" y="1890"/>
                </a:cubicBezTo>
                <a:cubicBezTo>
                  <a:pt x="33" y="1933"/>
                  <a:pt x="33" y="1983"/>
                  <a:pt x="53" y="2026"/>
                </a:cubicBezTo>
                <a:cubicBezTo>
                  <a:pt x="72" y="2056"/>
                  <a:pt x="103" y="2076"/>
                  <a:pt x="138" y="2079"/>
                </a:cubicBezTo>
                <a:cubicBezTo>
                  <a:pt x="224" y="2085"/>
                  <a:pt x="309" y="2103"/>
                  <a:pt x="390" y="2133"/>
                </a:cubicBezTo>
                <a:cubicBezTo>
                  <a:pt x="391" y="2130"/>
                  <a:pt x="391" y="2130"/>
                  <a:pt x="391" y="2130"/>
                </a:cubicBezTo>
                <a:cubicBezTo>
                  <a:pt x="446" y="2161"/>
                  <a:pt x="508" y="2178"/>
                  <a:pt x="571" y="2178"/>
                </a:cubicBezTo>
                <a:cubicBezTo>
                  <a:pt x="590" y="2178"/>
                  <a:pt x="609" y="2176"/>
                  <a:pt x="628" y="2173"/>
                </a:cubicBezTo>
                <a:cubicBezTo>
                  <a:pt x="677" y="2164"/>
                  <a:pt x="718" y="2132"/>
                  <a:pt x="739" y="2088"/>
                </a:cubicBezTo>
                <a:cubicBezTo>
                  <a:pt x="792" y="2088"/>
                  <a:pt x="851" y="2065"/>
                  <a:pt x="944" y="2060"/>
                </a:cubicBezTo>
                <a:cubicBezTo>
                  <a:pt x="950" y="2060"/>
                  <a:pt x="955" y="2059"/>
                  <a:pt x="961" y="2059"/>
                </a:cubicBezTo>
                <a:cubicBezTo>
                  <a:pt x="1016" y="2059"/>
                  <a:pt x="1081" y="2078"/>
                  <a:pt x="1154" y="2078"/>
                </a:cubicBezTo>
                <a:cubicBezTo>
                  <a:pt x="1162" y="2078"/>
                  <a:pt x="1170" y="2078"/>
                  <a:pt x="1178" y="2077"/>
                </a:cubicBezTo>
                <a:cubicBezTo>
                  <a:pt x="1180" y="2087"/>
                  <a:pt x="1184" y="2096"/>
                  <a:pt x="1189" y="2105"/>
                </a:cubicBezTo>
                <a:cubicBezTo>
                  <a:pt x="1216" y="2168"/>
                  <a:pt x="1278" y="2208"/>
                  <a:pt x="1345" y="2208"/>
                </a:cubicBezTo>
                <a:cubicBezTo>
                  <a:pt x="1350" y="2208"/>
                  <a:pt x="1354" y="2208"/>
                  <a:pt x="1359" y="2208"/>
                </a:cubicBezTo>
                <a:cubicBezTo>
                  <a:pt x="1441" y="2197"/>
                  <a:pt x="1514" y="2155"/>
                  <a:pt x="1564" y="2089"/>
                </a:cubicBezTo>
                <a:cubicBezTo>
                  <a:pt x="1628" y="2031"/>
                  <a:pt x="1701" y="1985"/>
                  <a:pt x="1781" y="1953"/>
                </a:cubicBezTo>
                <a:cubicBezTo>
                  <a:pt x="1812" y="1939"/>
                  <a:pt x="1834" y="1909"/>
                  <a:pt x="1839" y="1875"/>
                </a:cubicBezTo>
                <a:close/>
                <a:moveTo>
                  <a:pt x="705" y="534"/>
                </a:moveTo>
                <a:cubicBezTo>
                  <a:pt x="710" y="548"/>
                  <a:pt x="718" y="561"/>
                  <a:pt x="729" y="572"/>
                </a:cubicBezTo>
                <a:cubicBezTo>
                  <a:pt x="742" y="563"/>
                  <a:pt x="742" y="563"/>
                  <a:pt x="742" y="563"/>
                </a:cubicBezTo>
                <a:cubicBezTo>
                  <a:pt x="757" y="550"/>
                  <a:pt x="757" y="550"/>
                  <a:pt x="757" y="550"/>
                </a:cubicBezTo>
                <a:cubicBezTo>
                  <a:pt x="750" y="544"/>
                  <a:pt x="745" y="536"/>
                  <a:pt x="742" y="527"/>
                </a:cubicBezTo>
                <a:cubicBezTo>
                  <a:pt x="738" y="518"/>
                  <a:pt x="735" y="508"/>
                  <a:pt x="735" y="497"/>
                </a:cubicBezTo>
                <a:cubicBezTo>
                  <a:pt x="733" y="487"/>
                  <a:pt x="733" y="476"/>
                  <a:pt x="735" y="466"/>
                </a:cubicBezTo>
                <a:cubicBezTo>
                  <a:pt x="736" y="457"/>
                  <a:pt x="740" y="448"/>
                  <a:pt x="745" y="441"/>
                </a:cubicBezTo>
                <a:cubicBezTo>
                  <a:pt x="749" y="435"/>
                  <a:pt x="756" y="432"/>
                  <a:pt x="763" y="431"/>
                </a:cubicBezTo>
                <a:cubicBezTo>
                  <a:pt x="769" y="431"/>
                  <a:pt x="775" y="433"/>
                  <a:pt x="780" y="437"/>
                </a:cubicBezTo>
                <a:cubicBezTo>
                  <a:pt x="786" y="444"/>
                  <a:pt x="791" y="452"/>
                  <a:pt x="794" y="460"/>
                </a:cubicBezTo>
                <a:cubicBezTo>
                  <a:pt x="799" y="470"/>
                  <a:pt x="801" y="480"/>
                  <a:pt x="802" y="490"/>
                </a:cubicBezTo>
                <a:cubicBezTo>
                  <a:pt x="802" y="498"/>
                  <a:pt x="802" y="506"/>
                  <a:pt x="802" y="514"/>
                </a:cubicBezTo>
                <a:cubicBezTo>
                  <a:pt x="813" y="506"/>
                  <a:pt x="824" y="500"/>
                  <a:pt x="837" y="496"/>
                </a:cubicBezTo>
                <a:cubicBezTo>
                  <a:pt x="845" y="496"/>
                  <a:pt x="845" y="496"/>
                  <a:pt x="845" y="496"/>
                </a:cubicBezTo>
                <a:cubicBezTo>
                  <a:pt x="846" y="488"/>
                  <a:pt x="846" y="479"/>
                  <a:pt x="845" y="470"/>
                </a:cubicBezTo>
                <a:cubicBezTo>
                  <a:pt x="844" y="449"/>
                  <a:pt x="840" y="429"/>
                  <a:pt x="831" y="410"/>
                </a:cubicBezTo>
                <a:cubicBezTo>
                  <a:pt x="825" y="394"/>
                  <a:pt x="814" y="380"/>
                  <a:pt x="801" y="369"/>
                </a:cubicBezTo>
                <a:cubicBezTo>
                  <a:pt x="790" y="359"/>
                  <a:pt x="777" y="354"/>
                  <a:pt x="764" y="354"/>
                </a:cubicBezTo>
                <a:cubicBezTo>
                  <a:pt x="749" y="355"/>
                  <a:pt x="735" y="362"/>
                  <a:pt x="725" y="373"/>
                </a:cubicBezTo>
                <a:cubicBezTo>
                  <a:pt x="713" y="386"/>
                  <a:pt x="704" y="401"/>
                  <a:pt x="699" y="418"/>
                </a:cubicBezTo>
                <a:cubicBezTo>
                  <a:pt x="693" y="438"/>
                  <a:pt x="691" y="459"/>
                  <a:pt x="692" y="479"/>
                </a:cubicBezTo>
                <a:cubicBezTo>
                  <a:pt x="690" y="475"/>
                  <a:pt x="690" y="475"/>
                  <a:pt x="690" y="475"/>
                </a:cubicBezTo>
                <a:cubicBezTo>
                  <a:pt x="691" y="495"/>
                  <a:pt x="696" y="515"/>
                  <a:pt x="705" y="534"/>
                </a:cubicBezTo>
                <a:close/>
                <a:moveTo>
                  <a:pt x="653" y="1886"/>
                </a:moveTo>
                <a:cubicBezTo>
                  <a:pt x="612" y="1840"/>
                  <a:pt x="576" y="1790"/>
                  <a:pt x="544" y="1737"/>
                </a:cubicBezTo>
                <a:cubicBezTo>
                  <a:pt x="462" y="1586"/>
                  <a:pt x="462" y="1586"/>
                  <a:pt x="462" y="1586"/>
                </a:cubicBezTo>
                <a:cubicBezTo>
                  <a:pt x="441" y="1552"/>
                  <a:pt x="409" y="1528"/>
                  <a:pt x="371" y="1518"/>
                </a:cubicBezTo>
                <a:cubicBezTo>
                  <a:pt x="356" y="1518"/>
                  <a:pt x="356" y="1518"/>
                  <a:pt x="356" y="1518"/>
                </a:cubicBezTo>
                <a:cubicBezTo>
                  <a:pt x="332" y="1519"/>
                  <a:pt x="310" y="1530"/>
                  <a:pt x="296" y="1548"/>
                </a:cubicBezTo>
                <a:cubicBezTo>
                  <a:pt x="276" y="1570"/>
                  <a:pt x="259" y="1600"/>
                  <a:pt x="235" y="1625"/>
                </a:cubicBezTo>
                <a:cubicBezTo>
                  <a:pt x="211" y="1646"/>
                  <a:pt x="183" y="1660"/>
                  <a:pt x="152" y="1667"/>
                </a:cubicBezTo>
                <a:cubicBezTo>
                  <a:pt x="125" y="1673"/>
                  <a:pt x="103" y="1691"/>
                  <a:pt x="89" y="1715"/>
                </a:cubicBezTo>
                <a:cubicBezTo>
                  <a:pt x="80" y="1742"/>
                  <a:pt x="80" y="1772"/>
                  <a:pt x="89" y="1800"/>
                </a:cubicBezTo>
                <a:cubicBezTo>
                  <a:pt x="97" y="1834"/>
                  <a:pt x="97" y="1869"/>
                  <a:pt x="89" y="1902"/>
                </a:cubicBezTo>
                <a:cubicBezTo>
                  <a:pt x="71" y="1937"/>
                  <a:pt x="67" y="1977"/>
                  <a:pt x="78" y="2015"/>
                </a:cubicBezTo>
                <a:cubicBezTo>
                  <a:pt x="94" y="2036"/>
                  <a:pt x="117" y="2049"/>
                  <a:pt x="144" y="2052"/>
                </a:cubicBezTo>
                <a:cubicBezTo>
                  <a:pt x="233" y="2057"/>
                  <a:pt x="320" y="2075"/>
                  <a:pt x="404" y="2107"/>
                </a:cubicBezTo>
                <a:cubicBezTo>
                  <a:pt x="469" y="2146"/>
                  <a:pt x="546" y="2160"/>
                  <a:pt x="621" y="2149"/>
                </a:cubicBezTo>
                <a:cubicBezTo>
                  <a:pt x="679" y="2140"/>
                  <a:pt x="723" y="2090"/>
                  <a:pt x="724" y="2031"/>
                </a:cubicBezTo>
                <a:cubicBezTo>
                  <a:pt x="719" y="2030"/>
                  <a:pt x="719" y="2030"/>
                  <a:pt x="719" y="2030"/>
                </a:cubicBezTo>
                <a:cubicBezTo>
                  <a:pt x="713" y="1976"/>
                  <a:pt x="690" y="1926"/>
                  <a:pt x="653" y="1886"/>
                </a:cubicBezTo>
                <a:close/>
                <a:moveTo>
                  <a:pt x="1715" y="1673"/>
                </a:moveTo>
                <a:cubicBezTo>
                  <a:pt x="1712" y="1643"/>
                  <a:pt x="1700" y="1615"/>
                  <a:pt x="1680" y="1593"/>
                </a:cubicBezTo>
                <a:cubicBezTo>
                  <a:pt x="1659" y="1575"/>
                  <a:pt x="1631" y="1567"/>
                  <a:pt x="1603" y="1571"/>
                </a:cubicBezTo>
                <a:cubicBezTo>
                  <a:pt x="1584" y="1571"/>
                  <a:pt x="1584" y="1571"/>
                  <a:pt x="1584" y="1571"/>
                </a:cubicBezTo>
                <a:cubicBezTo>
                  <a:pt x="1543" y="1618"/>
                  <a:pt x="1483" y="1643"/>
                  <a:pt x="1421" y="1639"/>
                </a:cubicBezTo>
                <a:cubicBezTo>
                  <a:pt x="1370" y="1619"/>
                  <a:pt x="1339" y="1569"/>
                  <a:pt x="1341" y="1514"/>
                </a:cubicBezTo>
                <a:cubicBezTo>
                  <a:pt x="1336" y="1514"/>
                  <a:pt x="1336" y="1514"/>
                  <a:pt x="1336" y="1514"/>
                </a:cubicBezTo>
                <a:cubicBezTo>
                  <a:pt x="1305" y="1535"/>
                  <a:pt x="1284" y="1568"/>
                  <a:pt x="1278" y="1605"/>
                </a:cubicBezTo>
                <a:cubicBezTo>
                  <a:pt x="1268" y="1659"/>
                  <a:pt x="1261" y="1715"/>
                  <a:pt x="1260" y="1770"/>
                </a:cubicBezTo>
                <a:cubicBezTo>
                  <a:pt x="1252" y="1829"/>
                  <a:pt x="1238" y="1886"/>
                  <a:pt x="1219" y="1942"/>
                </a:cubicBezTo>
                <a:cubicBezTo>
                  <a:pt x="1199" y="1991"/>
                  <a:pt x="1197" y="2046"/>
                  <a:pt x="1213" y="2096"/>
                </a:cubicBezTo>
                <a:cubicBezTo>
                  <a:pt x="1238" y="2154"/>
                  <a:pt x="1299" y="2188"/>
                  <a:pt x="1361" y="2179"/>
                </a:cubicBezTo>
                <a:cubicBezTo>
                  <a:pt x="1433" y="2167"/>
                  <a:pt x="1498" y="2128"/>
                  <a:pt x="1542" y="2070"/>
                </a:cubicBezTo>
                <a:cubicBezTo>
                  <a:pt x="1607" y="2008"/>
                  <a:pt x="1682" y="1960"/>
                  <a:pt x="1765" y="1927"/>
                </a:cubicBezTo>
                <a:cubicBezTo>
                  <a:pt x="1794" y="1910"/>
                  <a:pt x="1812" y="1894"/>
                  <a:pt x="1814" y="1872"/>
                </a:cubicBezTo>
                <a:cubicBezTo>
                  <a:pt x="1816" y="1851"/>
                  <a:pt x="1801" y="1817"/>
                  <a:pt x="1757" y="1768"/>
                </a:cubicBezTo>
                <a:cubicBezTo>
                  <a:pt x="1736" y="1740"/>
                  <a:pt x="1722" y="1707"/>
                  <a:pt x="1715" y="1673"/>
                </a:cubicBezTo>
                <a:close/>
                <a:moveTo>
                  <a:pt x="1248" y="1599"/>
                </a:moveTo>
                <a:cubicBezTo>
                  <a:pt x="1256" y="1554"/>
                  <a:pt x="1282" y="1514"/>
                  <a:pt x="1321" y="1491"/>
                </a:cubicBezTo>
                <a:cubicBezTo>
                  <a:pt x="1340" y="1482"/>
                  <a:pt x="1340" y="1482"/>
                  <a:pt x="1340" y="1482"/>
                </a:cubicBezTo>
                <a:cubicBezTo>
                  <a:pt x="1340" y="1478"/>
                  <a:pt x="1340" y="1474"/>
                  <a:pt x="1340" y="1470"/>
                </a:cubicBezTo>
                <a:cubicBezTo>
                  <a:pt x="1352" y="1396"/>
                  <a:pt x="1422" y="1393"/>
                  <a:pt x="1501" y="1429"/>
                </a:cubicBezTo>
                <a:cubicBezTo>
                  <a:pt x="1581" y="1465"/>
                  <a:pt x="1612" y="1497"/>
                  <a:pt x="1598" y="1540"/>
                </a:cubicBezTo>
                <a:cubicBezTo>
                  <a:pt x="1616" y="1540"/>
                  <a:pt x="1616" y="1540"/>
                  <a:pt x="1616" y="1540"/>
                </a:cubicBezTo>
                <a:cubicBezTo>
                  <a:pt x="1633" y="1485"/>
                  <a:pt x="1595" y="1445"/>
                  <a:pt x="1504" y="1400"/>
                </a:cubicBezTo>
                <a:cubicBezTo>
                  <a:pt x="1485" y="1392"/>
                  <a:pt x="1485" y="1392"/>
                  <a:pt x="1485" y="1392"/>
                </a:cubicBezTo>
                <a:cubicBezTo>
                  <a:pt x="1497" y="1342"/>
                  <a:pt x="1497" y="1290"/>
                  <a:pt x="1485" y="1241"/>
                </a:cubicBezTo>
                <a:cubicBezTo>
                  <a:pt x="1462" y="1143"/>
                  <a:pt x="1412" y="1054"/>
                  <a:pt x="1340" y="984"/>
                </a:cubicBezTo>
                <a:cubicBezTo>
                  <a:pt x="1330" y="984"/>
                  <a:pt x="1331" y="992"/>
                  <a:pt x="1351" y="1012"/>
                </a:cubicBezTo>
                <a:cubicBezTo>
                  <a:pt x="1448" y="1106"/>
                  <a:pt x="1486" y="1245"/>
                  <a:pt x="1451" y="1375"/>
                </a:cubicBezTo>
                <a:cubicBezTo>
                  <a:pt x="1435" y="1371"/>
                  <a:pt x="1419" y="1369"/>
                  <a:pt x="1403" y="1369"/>
                </a:cubicBezTo>
                <a:cubicBezTo>
                  <a:pt x="1384" y="1274"/>
                  <a:pt x="1351" y="1182"/>
                  <a:pt x="1304" y="1097"/>
                </a:cubicBezTo>
                <a:cubicBezTo>
                  <a:pt x="1235" y="969"/>
                  <a:pt x="1179" y="833"/>
                  <a:pt x="1138" y="693"/>
                </a:cubicBezTo>
                <a:cubicBezTo>
                  <a:pt x="1115" y="723"/>
                  <a:pt x="1083" y="746"/>
                  <a:pt x="1047" y="757"/>
                </a:cubicBezTo>
                <a:cubicBezTo>
                  <a:pt x="1024" y="768"/>
                  <a:pt x="1001" y="781"/>
                  <a:pt x="980" y="796"/>
                </a:cubicBezTo>
                <a:cubicBezTo>
                  <a:pt x="953" y="812"/>
                  <a:pt x="922" y="821"/>
                  <a:pt x="890" y="822"/>
                </a:cubicBezTo>
                <a:cubicBezTo>
                  <a:pt x="879" y="822"/>
                  <a:pt x="879" y="822"/>
                  <a:pt x="879" y="822"/>
                </a:cubicBezTo>
                <a:cubicBezTo>
                  <a:pt x="850" y="821"/>
                  <a:pt x="822" y="810"/>
                  <a:pt x="800" y="791"/>
                </a:cubicBezTo>
                <a:cubicBezTo>
                  <a:pt x="783" y="775"/>
                  <a:pt x="765" y="761"/>
                  <a:pt x="746" y="747"/>
                </a:cubicBezTo>
                <a:cubicBezTo>
                  <a:pt x="737" y="742"/>
                  <a:pt x="728" y="737"/>
                  <a:pt x="720" y="730"/>
                </a:cubicBezTo>
                <a:cubicBezTo>
                  <a:pt x="711" y="891"/>
                  <a:pt x="604" y="1093"/>
                  <a:pt x="552" y="1209"/>
                </a:cubicBezTo>
                <a:cubicBezTo>
                  <a:pt x="517" y="1292"/>
                  <a:pt x="497" y="1380"/>
                  <a:pt x="493" y="1470"/>
                </a:cubicBezTo>
                <a:cubicBezTo>
                  <a:pt x="401" y="1347"/>
                  <a:pt x="468" y="1197"/>
                  <a:pt x="505" y="1120"/>
                </a:cubicBezTo>
                <a:cubicBezTo>
                  <a:pt x="542" y="1043"/>
                  <a:pt x="551" y="1022"/>
                  <a:pt x="542" y="1029"/>
                </a:cubicBezTo>
                <a:cubicBezTo>
                  <a:pt x="491" y="1106"/>
                  <a:pt x="452" y="1191"/>
                  <a:pt x="427" y="1280"/>
                </a:cubicBezTo>
                <a:cubicBezTo>
                  <a:pt x="414" y="1329"/>
                  <a:pt x="414" y="1380"/>
                  <a:pt x="427" y="1429"/>
                </a:cubicBezTo>
                <a:cubicBezTo>
                  <a:pt x="446" y="1483"/>
                  <a:pt x="483" y="1528"/>
                  <a:pt x="532" y="1556"/>
                </a:cubicBezTo>
                <a:cubicBezTo>
                  <a:pt x="595" y="1591"/>
                  <a:pt x="650" y="1638"/>
                  <a:pt x="695" y="1694"/>
                </a:cubicBezTo>
                <a:cubicBezTo>
                  <a:pt x="722" y="1722"/>
                  <a:pt x="733" y="1761"/>
                  <a:pt x="726" y="1800"/>
                </a:cubicBezTo>
                <a:cubicBezTo>
                  <a:pt x="721" y="1813"/>
                  <a:pt x="711" y="1824"/>
                  <a:pt x="697" y="1830"/>
                </a:cubicBezTo>
                <a:cubicBezTo>
                  <a:pt x="684" y="1835"/>
                  <a:pt x="670" y="1838"/>
                  <a:pt x="656" y="1838"/>
                </a:cubicBezTo>
                <a:cubicBezTo>
                  <a:pt x="680" y="1870"/>
                  <a:pt x="680" y="1870"/>
                  <a:pt x="680" y="1870"/>
                </a:cubicBezTo>
                <a:cubicBezTo>
                  <a:pt x="693" y="1887"/>
                  <a:pt x="706" y="1903"/>
                  <a:pt x="716" y="1920"/>
                </a:cubicBezTo>
                <a:cubicBezTo>
                  <a:pt x="868" y="2015"/>
                  <a:pt x="1062" y="2003"/>
                  <a:pt x="1201" y="1891"/>
                </a:cubicBezTo>
                <a:cubicBezTo>
                  <a:pt x="1215" y="1851"/>
                  <a:pt x="1224" y="1810"/>
                  <a:pt x="1230" y="1768"/>
                </a:cubicBezTo>
                <a:cubicBezTo>
                  <a:pt x="1231" y="1711"/>
                  <a:pt x="1237" y="1654"/>
                  <a:pt x="1248" y="1599"/>
                </a:cubicBezTo>
                <a:close/>
                <a:moveTo>
                  <a:pt x="845" y="515"/>
                </a:moveTo>
                <a:cubicBezTo>
                  <a:pt x="859" y="510"/>
                  <a:pt x="873" y="507"/>
                  <a:pt x="888" y="507"/>
                </a:cubicBezTo>
                <a:cubicBezTo>
                  <a:pt x="927" y="509"/>
                  <a:pt x="966" y="522"/>
                  <a:pt x="998" y="545"/>
                </a:cubicBezTo>
                <a:cubicBezTo>
                  <a:pt x="1029" y="561"/>
                  <a:pt x="1061" y="574"/>
                  <a:pt x="1094" y="585"/>
                </a:cubicBezTo>
                <a:cubicBezTo>
                  <a:pt x="1112" y="591"/>
                  <a:pt x="1128" y="604"/>
                  <a:pt x="1138" y="620"/>
                </a:cubicBezTo>
                <a:cubicBezTo>
                  <a:pt x="1144" y="633"/>
                  <a:pt x="1144" y="649"/>
                  <a:pt x="1138" y="662"/>
                </a:cubicBezTo>
                <a:cubicBezTo>
                  <a:pt x="1119" y="701"/>
                  <a:pt x="1083" y="728"/>
                  <a:pt x="1042" y="738"/>
                </a:cubicBezTo>
                <a:cubicBezTo>
                  <a:pt x="1017" y="749"/>
                  <a:pt x="994" y="763"/>
                  <a:pt x="972" y="778"/>
                </a:cubicBezTo>
                <a:cubicBezTo>
                  <a:pt x="945" y="795"/>
                  <a:pt x="913" y="804"/>
                  <a:pt x="881" y="802"/>
                </a:cubicBezTo>
                <a:cubicBezTo>
                  <a:pt x="867" y="802"/>
                  <a:pt x="853" y="798"/>
                  <a:pt x="841" y="793"/>
                </a:cubicBezTo>
                <a:cubicBezTo>
                  <a:pt x="830" y="788"/>
                  <a:pt x="820" y="782"/>
                  <a:pt x="812" y="775"/>
                </a:cubicBezTo>
                <a:cubicBezTo>
                  <a:pt x="794" y="758"/>
                  <a:pt x="776" y="743"/>
                  <a:pt x="756" y="729"/>
                </a:cubicBezTo>
                <a:cubicBezTo>
                  <a:pt x="728" y="717"/>
                  <a:pt x="705" y="693"/>
                  <a:pt x="694" y="664"/>
                </a:cubicBezTo>
                <a:cubicBezTo>
                  <a:pt x="686" y="645"/>
                  <a:pt x="693" y="624"/>
                  <a:pt x="709" y="612"/>
                </a:cubicBezTo>
                <a:cubicBezTo>
                  <a:pt x="753" y="580"/>
                  <a:pt x="753" y="580"/>
                  <a:pt x="753" y="580"/>
                </a:cubicBezTo>
                <a:cubicBezTo>
                  <a:pt x="769" y="568"/>
                  <a:pt x="769" y="568"/>
                  <a:pt x="769" y="568"/>
                </a:cubicBezTo>
                <a:cubicBezTo>
                  <a:pt x="790" y="545"/>
                  <a:pt x="816" y="527"/>
                  <a:pt x="845" y="515"/>
                </a:cubicBezTo>
                <a:close/>
                <a:moveTo>
                  <a:pt x="876" y="730"/>
                </a:moveTo>
                <a:cubicBezTo>
                  <a:pt x="837" y="729"/>
                  <a:pt x="800" y="715"/>
                  <a:pt x="770" y="689"/>
                </a:cubicBezTo>
                <a:cubicBezTo>
                  <a:pt x="758" y="680"/>
                  <a:pt x="748" y="670"/>
                  <a:pt x="737" y="660"/>
                </a:cubicBezTo>
                <a:cubicBezTo>
                  <a:pt x="731" y="654"/>
                  <a:pt x="724" y="639"/>
                  <a:pt x="718" y="639"/>
                </a:cubicBezTo>
                <a:cubicBezTo>
                  <a:pt x="713" y="639"/>
                  <a:pt x="711" y="655"/>
                  <a:pt x="725" y="667"/>
                </a:cubicBezTo>
                <a:cubicBezTo>
                  <a:pt x="736" y="676"/>
                  <a:pt x="748" y="685"/>
                  <a:pt x="760" y="694"/>
                </a:cubicBezTo>
                <a:cubicBezTo>
                  <a:pt x="792" y="723"/>
                  <a:pt x="833" y="740"/>
                  <a:pt x="876" y="742"/>
                </a:cubicBezTo>
                <a:cubicBezTo>
                  <a:pt x="924" y="738"/>
                  <a:pt x="970" y="722"/>
                  <a:pt x="1011" y="696"/>
                </a:cubicBezTo>
                <a:cubicBezTo>
                  <a:pt x="1033" y="684"/>
                  <a:pt x="1054" y="669"/>
                  <a:pt x="1074" y="652"/>
                </a:cubicBezTo>
                <a:cubicBezTo>
                  <a:pt x="1087" y="638"/>
                  <a:pt x="1099" y="626"/>
                  <a:pt x="1087" y="624"/>
                </a:cubicBezTo>
                <a:cubicBezTo>
                  <a:pt x="1075" y="622"/>
                  <a:pt x="1076" y="635"/>
                  <a:pt x="1062" y="646"/>
                </a:cubicBezTo>
                <a:cubicBezTo>
                  <a:pt x="1043" y="661"/>
                  <a:pt x="1023" y="674"/>
                  <a:pt x="1003" y="687"/>
                </a:cubicBezTo>
                <a:cubicBezTo>
                  <a:pt x="965" y="711"/>
                  <a:pt x="921" y="726"/>
                  <a:pt x="876" y="7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FA01D535-0FD1-45E7-8433-9818E270E9FA}"/>
              </a:ext>
              <a:ext uri="{C183D7F6-B498-43B3-948B-1728B52AA6E4}">
                <adec:decorative xmlns:adec="http://schemas.microsoft.com/office/drawing/2017/decorative" val="1"/>
              </a:ext>
            </a:extLst>
          </p:cNvPr>
          <p:cNvSpPr/>
          <p:nvPr/>
        </p:nvSpPr>
        <p:spPr bwMode="auto">
          <a:xfrm>
            <a:off x="0" y="4571511"/>
            <a:ext cx="12192000" cy="2286489"/>
          </a:xfrm>
          <a:prstGeom prst="rect">
            <a:avLst/>
          </a:prstGeom>
          <a:gradFill>
            <a:gsLst>
              <a:gs pos="0">
                <a:srgbClr val="000000">
                  <a:alpha val="0"/>
                </a:srgbClr>
              </a:gs>
              <a:gs pos="67000">
                <a:srgbClr val="00000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0" name="Transform">
            <a:extLst>
              <a:ext uri="{FF2B5EF4-FFF2-40B4-BE49-F238E27FC236}">
                <a16:creationId xmlns:a16="http://schemas.microsoft.com/office/drawing/2014/main" id="{F82F949F-36D4-4DEB-914A-99437895415F}"/>
              </a:ext>
              <a:ext uri="{C183D7F6-B498-43B3-948B-1728B52AA6E4}">
                <adec:decorative xmlns:adec="http://schemas.microsoft.com/office/drawing/2017/decorative" val="1"/>
              </a:ext>
            </a:extLst>
          </p:cNvPr>
          <p:cNvSpPr txBox="1"/>
          <p:nvPr/>
        </p:nvSpPr>
        <p:spPr>
          <a:xfrm>
            <a:off x="3489512" y="2751563"/>
            <a:ext cx="5212976" cy="1103668"/>
          </a:xfrm>
          <a:prstGeom prst="rect">
            <a:avLst/>
          </a:prstGeom>
          <a:gradFill>
            <a:gsLst>
              <a:gs pos="0">
                <a:srgbClr val="243A5E">
                  <a:alpha val="90000"/>
                </a:srgbClr>
              </a:gs>
              <a:gs pos="76000">
                <a:schemeClr val="bg2">
                  <a:lumMod val="50000"/>
                </a:schemeClr>
              </a:gs>
            </a:gsLst>
            <a:lin ang="18900000" scaled="0"/>
          </a:gradFill>
          <a:ln w="25400" cap="rnd">
            <a:noFill/>
          </a:ln>
          <a:effectLst>
            <a:outerShdw blurRad="50800" dist="38100" dir="5400000" algn="t" rotWithShape="0">
              <a:prstClr val="black">
                <a:alpha val="40000"/>
              </a:prstClr>
            </a:outerShdw>
          </a:effectLst>
        </p:spPr>
        <p:txBody>
          <a:bodyPr wrap="square" lIns="0" tIns="118872" rIns="0" bIns="118872" rtlCol="0" anchor="ctr" anchorCtr="0">
            <a:noAutofit/>
          </a:bodyPr>
          <a:lstStyle>
            <a:defPPr>
              <a:defRPr lang="en-US"/>
            </a:defPPr>
            <a:lvl1pPr algn="ctr" defTabSz="914102" fontAlgn="base">
              <a:lnSpc>
                <a:spcPct val="90000"/>
              </a:lnSpc>
              <a:spcBef>
                <a:spcPts val="2239"/>
              </a:spcBef>
              <a:spcAft>
                <a:spcPct val="0"/>
              </a:spcAft>
              <a:buSzPct val="90000"/>
              <a:defRPr sz="1800" kern="0">
                <a:gradFill>
                  <a:gsLst>
                    <a:gs pos="18939">
                      <a:schemeClr val="tx1"/>
                    </a:gs>
                    <a:gs pos="43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300"/>
              </a:spcBef>
              <a:spcAft>
                <a:spcPct val="0"/>
              </a:spcAft>
              <a:buClrTx/>
              <a:buSzPct val="90000"/>
              <a:buFontTx/>
              <a:buNone/>
              <a:tabLst/>
              <a:defRPr/>
            </a:pPr>
            <a:endPar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pic>
        <p:nvPicPr>
          <p:cNvPr id="52" name="Teams logo" descr="Teams logo">
            <a:extLst>
              <a:ext uri="{FF2B5EF4-FFF2-40B4-BE49-F238E27FC236}">
                <a16:creationId xmlns:a16="http://schemas.microsoft.com/office/drawing/2014/main" id="{DAA832D8-4001-4588-B147-66E42F6D38C4}"/>
              </a:ext>
            </a:extLst>
          </p:cNvPr>
          <p:cNvPicPr>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4100763" y="3075954"/>
            <a:ext cx="477456" cy="440728"/>
          </a:xfrm>
          <a:prstGeom prst="rect">
            <a:avLst/>
          </a:prstGeom>
        </p:spPr>
      </p:pic>
      <p:pic>
        <p:nvPicPr>
          <p:cNvPr id="39" name="Office logo" descr="Office logo">
            <a:extLst>
              <a:ext uri="{FF2B5EF4-FFF2-40B4-BE49-F238E27FC236}">
                <a16:creationId xmlns:a16="http://schemas.microsoft.com/office/drawing/2014/main" id="{0F6E57BA-E307-4E7A-9D06-2B5FBD266A2F}"/>
              </a:ext>
            </a:extLst>
          </p:cNvPr>
          <p:cNvPicPr>
            <a:picLocks noChangeAspect="1"/>
          </p:cNvPicPr>
          <p:nvPr/>
        </p:nvPicPr>
        <p:blipFill rotWithShape="1">
          <a:blip r:embed="rId7" cstate="screen">
            <a:alphaModFix/>
            <a:extLst>
              <a:ext uri="{28A0092B-C50C-407E-A947-70E740481C1C}">
                <a14:useLocalDpi xmlns:a14="http://schemas.microsoft.com/office/drawing/2010/main"/>
              </a:ext>
            </a:extLst>
          </a:blip>
          <a:srcRect/>
          <a:stretch/>
        </p:blipFill>
        <p:spPr>
          <a:xfrm>
            <a:off x="7596787" y="3057632"/>
            <a:ext cx="477372" cy="477372"/>
          </a:xfrm>
          <a:prstGeom prst="rect">
            <a:avLst/>
          </a:prstGeom>
        </p:spPr>
      </p:pic>
      <p:sp>
        <p:nvSpPr>
          <p:cNvPr id="47" name="Fluid Framework Rectangle">
            <a:extLst>
              <a:ext uri="{FF2B5EF4-FFF2-40B4-BE49-F238E27FC236}">
                <a16:creationId xmlns:a16="http://schemas.microsoft.com/office/drawing/2014/main" id="{A71ABE9E-B15F-49A6-935E-6F3FC3869840}"/>
              </a:ext>
            </a:extLst>
          </p:cNvPr>
          <p:cNvSpPr txBox="1"/>
          <p:nvPr/>
        </p:nvSpPr>
        <p:spPr>
          <a:xfrm>
            <a:off x="3489512" y="4040622"/>
            <a:ext cx="5212976" cy="539496"/>
          </a:xfrm>
          <a:prstGeom prst="rect">
            <a:avLst/>
          </a:prstGeom>
          <a:gradFill>
            <a:gsLst>
              <a:gs pos="0">
                <a:srgbClr val="0078D4"/>
              </a:gs>
              <a:gs pos="76000">
                <a:srgbClr val="50E6FF"/>
              </a:gs>
            </a:gsLst>
            <a:lin ang="18900000" scaled="0"/>
          </a:gradFill>
          <a:ln w="25400" cap="rnd">
            <a:noFill/>
          </a:ln>
        </p:spPr>
        <p:txBody>
          <a:bodyPr wrap="square" lIns="0" tIns="118872" rIns="0" bIns="118872" rtlCol="0" anchor="ctr" anchorCtr="0">
            <a:noAutofit/>
          </a:bodyPr>
          <a:lstStyle>
            <a:defPPr>
              <a:defRPr lang="en-US"/>
            </a:defPPr>
            <a:lvl1pPr marR="0" lvl="0" indent="0" algn="ctr" defTabSz="914102" fontAlgn="base">
              <a:lnSpc>
                <a:spcPct val="90000"/>
              </a:lnSpc>
              <a:spcBef>
                <a:spcPts val="300"/>
              </a:spcBef>
              <a:spcAft>
                <a:spcPct val="0"/>
              </a:spcAft>
              <a:buClrTx/>
              <a:buSzPct val="90000"/>
              <a:buFontTx/>
              <a:buNone/>
              <a:tabLst/>
              <a:defRPr kumimoji="0" sz="1400" b="0" i="0" u="none" strike="noStrike" kern="0" cap="none" spc="0" normalizeH="0" baseline="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300"/>
              </a:spcBef>
              <a:spcAft>
                <a:spcPct val="0"/>
              </a:spcAft>
              <a:buClrTx/>
              <a:buSzPct val="90000"/>
              <a:buFontTx/>
              <a:buNone/>
              <a:tabLst/>
              <a:defRPr/>
            </a:pPr>
            <a:r>
              <a:rPr kumimoji="0" lang="en-US" sz="1400" b="0" i="0" u="none" strike="noStrike" kern="0" cap="none" spc="0" normalizeH="0" baseline="0" noProof="0">
                <a:ln>
                  <a:noFill/>
                </a:ln>
                <a:noFill/>
                <a:effectLst/>
                <a:uLnTx/>
                <a:uFillTx/>
                <a:latin typeface="Segoe UI Semibold"/>
                <a:ea typeface="+mn-ea"/>
                <a:cs typeface="Segoe UI" panose="020B0502040204020203" pitchFamily="34" charset="0"/>
              </a:rPr>
              <a:t>a</a:t>
            </a:r>
          </a:p>
        </p:txBody>
      </p:sp>
      <p:sp>
        <p:nvSpPr>
          <p:cNvPr id="54" name="Fluid Framework">
            <a:extLst>
              <a:ext uri="{FF2B5EF4-FFF2-40B4-BE49-F238E27FC236}">
                <a16:creationId xmlns:a16="http://schemas.microsoft.com/office/drawing/2014/main" id="{43529230-9C33-49DC-9403-4F09B6854233}"/>
              </a:ext>
            </a:extLst>
          </p:cNvPr>
          <p:cNvSpPr txBox="1">
            <a:spLocks/>
          </p:cNvSpPr>
          <p:nvPr/>
        </p:nvSpPr>
        <p:spPr>
          <a:xfrm>
            <a:off x="4020605" y="4039639"/>
            <a:ext cx="4150792" cy="548640"/>
          </a:xfrm>
          <a:prstGeom prst="rect">
            <a:avLst/>
          </a:prstGeom>
          <a:noFill/>
          <a:ln w="25400" cap="rnd">
            <a:noFill/>
          </a:ln>
        </p:spPr>
        <p:txBody>
          <a:bodyPr wrap="square" lIns="0" tIns="118872" rIns="0" bIns="118872" rtlCol="0" anchor="ctr" anchorCtr="0">
            <a:noAutofit/>
          </a:bodyPr>
          <a:lstStyle>
            <a:defPPr>
              <a:defRPr lang="en-US"/>
            </a:defPPr>
            <a:lvl1pPr algn="ctr" defTabSz="914102" fontAlgn="base">
              <a:lnSpc>
                <a:spcPct val="90000"/>
              </a:lnSpc>
              <a:spcBef>
                <a:spcPts val="2239"/>
              </a:spcBef>
              <a:spcAft>
                <a:spcPct val="0"/>
              </a:spcAft>
              <a:buSzPct val="90000"/>
              <a:defRPr sz="1800" kern="0">
                <a:gradFill>
                  <a:gsLst>
                    <a:gs pos="18939">
                      <a:schemeClr val="tx1"/>
                    </a:gs>
                    <a:gs pos="43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300"/>
              </a:spcBef>
              <a:spcAft>
                <a:spcPct val="0"/>
              </a:spcAft>
              <a:buClrTx/>
              <a:buSzPct val="90000"/>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Fluent UI, Graph Toolkit, Adaptive Cards</a:t>
            </a:r>
          </a:p>
        </p:txBody>
      </p:sp>
      <p:sp>
        <p:nvSpPr>
          <p:cNvPr id="51" name="Microsoft Graph Rectangle">
            <a:extLst>
              <a:ext uri="{FF2B5EF4-FFF2-40B4-BE49-F238E27FC236}">
                <a16:creationId xmlns:a16="http://schemas.microsoft.com/office/drawing/2014/main" id="{E1953744-1CED-4DBE-B31F-5323EF87DFE8}"/>
              </a:ext>
            </a:extLst>
          </p:cNvPr>
          <p:cNvSpPr txBox="1"/>
          <p:nvPr/>
        </p:nvSpPr>
        <p:spPr>
          <a:xfrm>
            <a:off x="3489512" y="4597423"/>
            <a:ext cx="5212976" cy="539496"/>
          </a:xfrm>
          <a:prstGeom prst="rect">
            <a:avLst/>
          </a:prstGeom>
          <a:gradFill>
            <a:gsLst>
              <a:gs pos="0">
                <a:schemeClr val="accent2"/>
              </a:gs>
              <a:gs pos="76000">
                <a:schemeClr val="accent1"/>
              </a:gs>
            </a:gsLst>
            <a:lin ang="18900000" scaled="0"/>
          </a:gradFill>
          <a:ln w="25400" cap="rnd">
            <a:noFill/>
          </a:ln>
        </p:spPr>
        <p:txBody>
          <a:bodyPr wrap="square" lIns="0" tIns="118872" rIns="0" bIns="118872" rtlCol="0" anchor="ctr" anchorCtr="0">
            <a:noAutofit/>
          </a:bodyPr>
          <a:lstStyle>
            <a:defPPr>
              <a:defRPr lang="en-US"/>
            </a:defPPr>
            <a:lvl1pPr marR="0" lvl="0" indent="0" algn="ctr" defTabSz="914102" fontAlgn="base">
              <a:lnSpc>
                <a:spcPct val="90000"/>
              </a:lnSpc>
              <a:spcBef>
                <a:spcPts val="300"/>
              </a:spcBef>
              <a:spcAft>
                <a:spcPct val="0"/>
              </a:spcAft>
              <a:buClrTx/>
              <a:buSzPct val="90000"/>
              <a:buFontTx/>
              <a:buNone/>
              <a:tabLst/>
              <a:defRPr kumimoji="0" sz="1400" b="0" i="0" u="none" strike="noStrike" kern="0" cap="none" spc="0" normalizeH="0" baseline="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300"/>
              </a:spcBef>
              <a:spcAft>
                <a:spcPct val="0"/>
              </a:spcAft>
              <a:buClrTx/>
              <a:buSzPct val="90000"/>
              <a:buFontTx/>
              <a:buNone/>
              <a:tabLst/>
              <a:defRPr/>
            </a:pPr>
            <a:r>
              <a:rPr kumimoji="0" lang="en-US" sz="1400" b="0" i="0" u="none" strike="noStrike" kern="0" cap="none" spc="0" normalizeH="0" baseline="0" noProof="0">
                <a:ln>
                  <a:noFill/>
                </a:ln>
                <a:noFill/>
                <a:effectLst/>
                <a:uLnTx/>
                <a:uFillTx/>
                <a:latin typeface="Segoe UI Semibold"/>
                <a:ea typeface="+mn-ea"/>
                <a:cs typeface="Segoe UI" panose="020B0502040204020203" pitchFamily="34" charset="0"/>
              </a:rPr>
              <a:t>b</a:t>
            </a:r>
          </a:p>
        </p:txBody>
      </p:sp>
      <p:sp>
        <p:nvSpPr>
          <p:cNvPr id="55" name="Microsoft Graph">
            <a:extLst>
              <a:ext uri="{FF2B5EF4-FFF2-40B4-BE49-F238E27FC236}">
                <a16:creationId xmlns:a16="http://schemas.microsoft.com/office/drawing/2014/main" id="{DBF5557F-B796-4270-96B3-C4EDA78941D9}"/>
              </a:ext>
            </a:extLst>
          </p:cNvPr>
          <p:cNvSpPr txBox="1">
            <a:spLocks/>
          </p:cNvSpPr>
          <p:nvPr/>
        </p:nvSpPr>
        <p:spPr>
          <a:xfrm>
            <a:off x="4818517" y="4588279"/>
            <a:ext cx="2554967" cy="548640"/>
          </a:xfrm>
          <a:prstGeom prst="rect">
            <a:avLst/>
          </a:prstGeom>
          <a:noFill/>
          <a:ln w="25400" cap="rnd">
            <a:noFill/>
          </a:ln>
        </p:spPr>
        <p:txBody>
          <a:bodyPr wrap="square" lIns="0" tIns="118872" rIns="0" bIns="118872" rtlCol="0" anchor="ctr" anchorCtr="0">
            <a:noAutofit/>
          </a:bodyPr>
          <a:lstStyle>
            <a:defPPr>
              <a:defRPr lang="en-US"/>
            </a:defPPr>
            <a:lvl1pPr algn="ctr" defTabSz="914102" fontAlgn="base">
              <a:lnSpc>
                <a:spcPct val="90000"/>
              </a:lnSpc>
              <a:spcBef>
                <a:spcPts val="2239"/>
              </a:spcBef>
              <a:spcAft>
                <a:spcPct val="0"/>
              </a:spcAft>
              <a:buSzPct val="90000"/>
              <a:defRPr sz="1800" kern="0">
                <a:gradFill>
                  <a:gsLst>
                    <a:gs pos="18939">
                      <a:schemeClr val="tx1"/>
                    </a:gs>
                    <a:gs pos="43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300"/>
              </a:spcBef>
              <a:spcAft>
                <a:spcPct val="0"/>
              </a:spcAft>
              <a:buClrTx/>
              <a:buSzPct val="90000"/>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Microsoft Graph</a:t>
            </a:r>
          </a:p>
        </p:txBody>
      </p:sp>
      <p:grpSp>
        <p:nvGrpSpPr>
          <p:cNvPr id="31" name="Group 30">
            <a:extLst>
              <a:ext uri="{FF2B5EF4-FFF2-40B4-BE49-F238E27FC236}">
                <a16:creationId xmlns:a16="http://schemas.microsoft.com/office/drawing/2014/main" id="{BFEB9F11-26C7-49E1-A964-B17E28D76F17}"/>
              </a:ext>
              <a:ext uri="{C183D7F6-B498-43B3-948B-1728B52AA6E4}">
                <adec:decorative xmlns:adec="http://schemas.microsoft.com/office/drawing/2017/decorative" val="1"/>
              </a:ext>
            </a:extLst>
          </p:cNvPr>
          <p:cNvGrpSpPr/>
          <p:nvPr/>
        </p:nvGrpSpPr>
        <p:grpSpPr>
          <a:xfrm>
            <a:off x="3489517" y="5604981"/>
            <a:ext cx="5212971" cy="0"/>
            <a:chOff x="3489517" y="5604600"/>
            <a:chExt cx="5212971" cy="0"/>
          </a:xfrm>
        </p:grpSpPr>
        <p:cxnSp>
          <p:nvCxnSpPr>
            <p:cNvPr id="34" name="Straight Arrow Connector 33">
              <a:extLst>
                <a:ext uri="{FF2B5EF4-FFF2-40B4-BE49-F238E27FC236}">
                  <a16:creationId xmlns:a16="http://schemas.microsoft.com/office/drawing/2014/main" id="{4D67B2F5-AFBC-4DF3-B5E2-3182C4D86C87}"/>
                </a:ext>
              </a:extLst>
            </p:cNvPr>
            <p:cNvCxnSpPr>
              <a:cxnSpLocks/>
            </p:cNvCxnSpPr>
            <p:nvPr/>
          </p:nvCxnSpPr>
          <p:spPr>
            <a:xfrm flipH="1">
              <a:off x="3489517" y="5604600"/>
              <a:ext cx="1950230" cy="0"/>
            </a:xfrm>
            <a:prstGeom prst="straightConnector1">
              <a:avLst/>
            </a:prstGeom>
            <a:ln>
              <a:solidFill>
                <a:schemeClr val="tx1">
                  <a:alpha val="50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8CD0BF7-CF5B-4E96-AA7E-7F6143E18388}"/>
                </a:ext>
              </a:extLst>
            </p:cNvPr>
            <p:cNvCxnSpPr>
              <a:cxnSpLocks/>
            </p:cNvCxnSpPr>
            <p:nvPr/>
          </p:nvCxnSpPr>
          <p:spPr>
            <a:xfrm>
              <a:off x="6736702" y="5604600"/>
              <a:ext cx="1965786" cy="0"/>
            </a:xfrm>
            <a:prstGeom prst="straightConnector1">
              <a:avLst/>
            </a:prstGeom>
            <a:ln>
              <a:solidFill>
                <a:schemeClr val="tx1">
                  <a:alpha val="50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27" name="Trust">
            <a:extLst>
              <a:ext uri="{FF2B5EF4-FFF2-40B4-BE49-F238E27FC236}">
                <a16:creationId xmlns:a16="http://schemas.microsoft.com/office/drawing/2014/main" id="{F2AE3832-E851-4833-905F-B3B8C8F215F3}"/>
              </a:ext>
            </a:extLst>
          </p:cNvPr>
          <p:cNvSpPr txBox="1"/>
          <p:nvPr/>
        </p:nvSpPr>
        <p:spPr>
          <a:xfrm>
            <a:off x="5552618" y="5464185"/>
            <a:ext cx="1083630"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Community</a:t>
            </a:r>
          </a:p>
        </p:txBody>
      </p:sp>
      <p:sp>
        <p:nvSpPr>
          <p:cNvPr id="56" name="Rectangle 55">
            <a:extLst>
              <a:ext uri="{FF2B5EF4-FFF2-40B4-BE49-F238E27FC236}">
                <a16:creationId xmlns:a16="http://schemas.microsoft.com/office/drawing/2014/main" id="{0517FD57-C79E-4EA8-9B28-DE88D7AAF533}"/>
              </a:ext>
              <a:ext uri="{C183D7F6-B498-43B3-948B-1728B52AA6E4}">
                <adec:decorative xmlns:adec="http://schemas.microsoft.com/office/drawing/2017/decorative" val="1"/>
              </a:ext>
            </a:extLst>
          </p:cNvPr>
          <p:cNvSpPr/>
          <p:nvPr/>
        </p:nvSpPr>
        <p:spPr bwMode="auto">
          <a:xfrm>
            <a:off x="3444240" y="4579135"/>
            <a:ext cx="5303520" cy="182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 name="Group 69">
            <a:extLst>
              <a:ext uri="{FF2B5EF4-FFF2-40B4-BE49-F238E27FC236}">
                <a16:creationId xmlns:a16="http://schemas.microsoft.com/office/drawing/2014/main" id="{9CF707DE-3287-47C3-B005-0EA9877E12BE}"/>
              </a:ext>
              <a:ext uri="{C183D7F6-B498-43B3-948B-1728B52AA6E4}">
                <adec:decorative xmlns:adec="http://schemas.microsoft.com/office/drawing/2017/decorative" val="1"/>
              </a:ext>
            </a:extLst>
          </p:cNvPr>
          <p:cNvGrpSpPr/>
          <p:nvPr/>
        </p:nvGrpSpPr>
        <p:grpSpPr>
          <a:xfrm>
            <a:off x="3489515" y="5604600"/>
            <a:ext cx="5212973" cy="0"/>
            <a:chOff x="3489515" y="5604600"/>
            <a:chExt cx="5212973" cy="0"/>
          </a:xfrm>
        </p:grpSpPr>
        <p:cxnSp>
          <p:nvCxnSpPr>
            <p:cNvPr id="71" name="Straight Arrow Connector 70">
              <a:extLst>
                <a:ext uri="{FF2B5EF4-FFF2-40B4-BE49-F238E27FC236}">
                  <a16:creationId xmlns:a16="http://schemas.microsoft.com/office/drawing/2014/main" id="{350A4EA6-4F2F-4782-8F20-F3D7FA5F23DF}"/>
                </a:ext>
              </a:extLst>
            </p:cNvPr>
            <p:cNvCxnSpPr>
              <a:cxnSpLocks/>
            </p:cNvCxnSpPr>
            <p:nvPr/>
          </p:nvCxnSpPr>
          <p:spPr>
            <a:xfrm flipH="1">
              <a:off x="3489515" y="5604600"/>
              <a:ext cx="1950232" cy="0"/>
            </a:xfrm>
            <a:prstGeom prst="straightConnector1">
              <a:avLst/>
            </a:prstGeom>
            <a:ln>
              <a:solidFill>
                <a:schemeClr val="accent1">
                  <a:alpha val="50000"/>
                </a:schemeClr>
              </a:solidFill>
              <a:headEnd type="none" w="lg" len="med"/>
              <a:tailEnd type="arrow" w="lg" len="med"/>
            </a:ln>
            <a:effectLst>
              <a:glow rad="63500">
                <a:schemeClr val="accent1">
                  <a:satMod val="175000"/>
                  <a:alpha val="12000"/>
                </a:schemeClr>
              </a:glow>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7A2FE59-257A-499F-9488-9021E35D243A}"/>
                </a:ext>
              </a:extLst>
            </p:cNvPr>
            <p:cNvCxnSpPr>
              <a:cxnSpLocks/>
            </p:cNvCxnSpPr>
            <p:nvPr/>
          </p:nvCxnSpPr>
          <p:spPr>
            <a:xfrm>
              <a:off x="6736702" y="5604600"/>
              <a:ext cx="1965786" cy="0"/>
            </a:xfrm>
            <a:prstGeom prst="straightConnector1">
              <a:avLst/>
            </a:prstGeom>
            <a:ln>
              <a:solidFill>
                <a:schemeClr val="accent1">
                  <a:alpha val="50000"/>
                </a:schemeClr>
              </a:solidFill>
              <a:headEnd type="none" w="lg" len="med"/>
              <a:tailEnd type="arrow" w="lg" len="med"/>
            </a:ln>
            <a:effectLst>
              <a:glow rad="63500">
                <a:schemeClr val="accent1">
                  <a:satMod val="175000"/>
                  <a:alpha val="12000"/>
                </a:schemeClr>
              </a:glow>
            </a:effectLst>
          </p:spPr>
          <p:style>
            <a:lnRef idx="1">
              <a:schemeClr val="accent1"/>
            </a:lnRef>
            <a:fillRef idx="0">
              <a:schemeClr val="accent1"/>
            </a:fillRef>
            <a:effectRef idx="0">
              <a:schemeClr val="accent1"/>
            </a:effectRef>
            <a:fontRef idx="minor">
              <a:schemeClr val="tx1"/>
            </a:fontRef>
          </p:style>
        </p:cxnSp>
      </p:grpSp>
      <p:pic>
        <p:nvPicPr>
          <p:cNvPr id="4" name="Graphic 3">
            <a:extLst>
              <a:ext uri="{FF2B5EF4-FFF2-40B4-BE49-F238E27FC236}">
                <a16:creationId xmlns:a16="http://schemas.microsoft.com/office/drawing/2014/main" id="{C0EDBCE0-12D1-4244-8B3C-CA5A15CDFD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0997" y="3056918"/>
            <a:ext cx="478800" cy="478800"/>
          </a:xfrm>
          <a:prstGeom prst="rect">
            <a:avLst/>
          </a:prstGeom>
        </p:spPr>
      </p:pic>
      <p:pic>
        <p:nvPicPr>
          <p:cNvPr id="6" name="Picture 5">
            <a:extLst>
              <a:ext uri="{FF2B5EF4-FFF2-40B4-BE49-F238E27FC236}">
                <a16:creationId xmlns:a16="http://schemas.microsoft.com/office/drawing/2014/main" id="{243032E0-ACC9-9745-B655-C2BB4676C0D2}"/>
              </a:ext>
            </a:extLst>
          </p:cNvPr>
          <p:cNvPicPr>
            <a:picLocks noChangeAspect="1"/>
          </p:cNvPicPr>
          <p:nvPr/>
        </p:nvPicPr>
        <p:blipFill>
          <a:blip r:embed="rId10"/>
          <a:stretch>
            <a:fillRect/>
          </a:stretch>
        </p:blipFill>
        <p:spPr>
          <a:xfrm>
            <a:off x="5265208" y="3060068"/>
            <a:ext cx="478800" cy="472500"/>
          </a:xfrm>
          <a:prstGeom prst="rect">
            <a:avLst/>
          </a:prstGeom>
        </p:spPr>
      </p:pic>
    </p:spTree>
    <p:extLst>
      <p:ext uri="{BB962C8B-B14F-4D97-AF65-F5344CB8AC3E}">
        <p14:creationId xmlns:p14="http://schemas.microsoft.com/office/powerpoint/2010/main" val="2037918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1000"/>
                                        <p:tgtEl>
                                          <p:spTgt spid="31"/>
                                        </p:tgtEl>
                                      </p:cBhvr>
                                    </p:animEffect>
                                  </p:childTnLst>
                                </p:cTn>
                              </p:par>
                              <p:par>
                                <p:cTn id="8" presetID="16" presetClass="entr" presetSubtype="37"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barn(outVertical)">
                                      <p:cBhvr>
                                        <p:cTn id="10" dur="1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grpId="1" nodeType="withEffect">
                                  <p:stCondLst>
                                    <p:cond delay="0"/>
                                  </p:stCondLst>
                                  <p:childTnLst>
                                    <p:animMotion origin="layout" path="M 0 3.7037E-7 L 0 0.02338 " pathEditMode="relative" rAng="0" ptsTypes="AA">
                                      <p:cBhvr>
                                        <p:cTn id="15" dur="700" spd="-100000" fill="hold"/>
                                        <p:tgtEl>
                                          <p:spTgt spid="27"/>
                                        </p:tgtEl>
                                        <p:attrNameLst>
                                          <p:attrName>ppt_x</p:attrName>
                                          <p:attrName>ppt_y</p:attrName>
                                        </p:attrNameLst>
                                      </p:cBhvr>
                                      <p:rCtr x="0"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CD2022-Template.potx" id="{C286025F-6C00-4718-9410-A64B082362C9}" vid="{35CFAE22-5940-4B58-A462-33B1E89541D1}"/>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9828B903F7EC47B80F25C22E347017" ma:contentTypeVersion="10" ma:contentTypeDescription="Create a new document." ma:contentTypeScope="" ma:versionID="a71e93af15d0661dec6ecb2a3bf079c3">
  <xsd:schema xmlns:xsd="http://www.w3.org/2001/XMLSchema" xmlns:xs="http://www.w3.org/2001/XMLSchema" xmlns:p="http://schemas.microsoft.com/office/2006/metadata/properties" xmlns:ns2="455511d0-e89f-4f8b-8ffd-455407d0897c" xmlns:ns3="e6e9c188-c443-4c92-b475-1af20556a667" targetNamespace="http://schemas.microsoft.com/office/2006/metadata/properties" ma:root="true" ma:fieldsID="e46be81cca2f2a16f262d9cdb8152e8f" ns2:_="" ns3:_="">
    <xsd:import namespace="455511d0-e89f-4f8b-8ffd-455407d0897c"/>
    <xsd:import namespace="e6e9c188-c443-4c92-b475-1af20556a66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5511d0-e89f-4f8b-8ffd-455407d089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6e9c188-c443-4c92-b475-1af20556a66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6D44C7-3A4F-425F-8E92-A6A27FCDBBD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2378D8C-F34C-46CD-A001-0E59963403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5511d0-e89f-4f8b-8ffd-455407d0897c"/>
    <ds:schemaRef ds:uri="e6e9c188-c443-4c92-b475-1af20556a6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F747C-10B2-4DED-9DF3-F4EF59D2F3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ADCD2022-Template</Template>
  <TotalTime>146</TotalTime>
  <Words>888</Words>
  <Application>Microsoft Office PowerPoint</Application>
  <PresentationFormat>Widescreen</PresentationFormat>
  <Paragraphs>244</Paragraphs>
  <Slides>24</Slides>
  <Notes>11</Notes>
  <HiddenSlides>4</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24</vt:i4>
      </vt:variant>
    </vt:vector>
  </HeadingPairs>
  <TitlesOfParts>
    <vt:vector size="37"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9-51153_Microsoft_Ignite_Black_Template</vt:lpstr>
      <vt:lpstr>White Template</vt:lpstr>
      <vt:lpstr>1_Office Theme</vt:lpstr>
      <vt:lpstr>Microsoft TeamsFX</vt:lpstr>
      <vt:lpstr>PowerPoint Presentation</vt:lpstr>
      <vt:lpstr>PowerPoint Presentation</vt:lpstr>
      <vt:lpstr>PowerPoint Presentation</vt:lpstr>
      <vt:lpstr>PowerPoint Presentation</vt:lpstr>
      <vt:lpstr>PowerPoint Presentation</vt:lpstr>
      <vt:lpstr>PowerPoint Presentation</vt:lpstr>
      <vt:lpstr>Capture feedback</vt:lpstr>
      <vt:lpstr>M365 framework</vt:lpstr>
      <vt:lpstr>Evolve how your people work, with the tools they need</vt:lpstr>
      <vt:lpstr>PowerPoint Presentation</vt:lpstr>
      <vt:lpstr>PowerPoint Presentation</vt:lpstr>
      <vt:lpstr>PowerPoint Presentation</vt:lpstr>
      <vt:lpstr>Teams provides a powerful and extensible platform</vt:lpstr>
      <vt:lpstr>What is Blazor</vt:lpstr>
      <vt:lpstr>What is Blazor</vt:lpstr>
      <vt:lpstr>The easiest way to get started building apps for Microsoft Teams  Teams Toolkit Preview</vt:lpstr>
      <vt:lpstr>Teams Toolkit Options</vt:lpstr>
      <vt:lpstr>Demo Build a Composer Bot all powered by the Graph</vt:lpstr>
      <vt:lpstr>PowerPoint Presentation</vt:lpstr>
      <vt:lpstr>Microsoft 365 Patterns and Practices (PnP)</vt:lpstr>
      <vt:lpstr>Next steps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Blazor + Bot Framework = a Microsoft Teams Platform Dream Team (BOT Part)</dc:title>
  <dc:creator>Stephan Bisser</dc:creator>
  <cp:keywords>ADCD2022, cloudusergroup, community, event</cp:keywords>
  <cp:lastModifiedBy>Thomas Gölles</cp:lastModifiedBy>
  <cp:revision>2</cp:revision>
  <dcterms:created xsi:type="dcterms:W3CDTF">2022-02-24T09:23:02Z</dcterms:created>
  <dcterms:modified xsi:type="dcterms:W3CDTF">2022-03-22T09:39:05Z</dcterms:modified>
  <cp:category>community, event, developer, cloudusergroup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0x010100449828B903F7EC47B80F25C22E347017</vt:lpwstr>
  </property>
</Properties>
</file>